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5"/>
  </p:notesMasterIdLst>
  <p:sldIdLst>
    <p:sldId id="285" r:id="rId2"/>
    <p:sldId id="283" r:id="rId3"/>
    <p:sldId id="287" r:id="rId4"/>
    <p:sldId id="288" r:id="rId5"/>
    <p:sldId id="290" r:id="rId6"/>
    <p:sldId id="289" r:id="rId7"/>
    <p:sldId id="291" r:id="rId8"/>
    <p:sldId id="292" r:id="rId9"/>
    <p:sldId id="293" r:id="rId10"/>
    <p:sldId id="294" r:id="rId11"/>
    <p:sldId id="295" r:id="rId12"/>
    <p:sldId id="296" r:id="rId13"/>
    <p:sldId id="297" r:id="rId14"/>
    <p:sldId id="298" r:id="rId15"/>
    <p:sldId id="299" r:id="rId16"/>
    <p:sldId id="303" r:id="rId17"/>
    <p:sldId id="300" r:id="rId18"/>
    <p:sldId id="301" r:id="rId19"/>
    <p:sldId id="302" r:id="rId20"/>
    <p:sldId id="304" r:id="rId21"/>
    <p:sldId id="305" r:id="rId22"/>
    <p:sldId id="306" r:id="rId23"/>
    <p:sldId id="307"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4662" autoAdjust="0"/>
  </p:normalViewPr>
  <p:slideViewPr>
    <p:cSldViewPr>
      <p:cViewPr>
        <p:scale>
          <a:sx n="60" d="100"/>
          <a:sy n="60" d="100"/>
        </p:scale>
        <p:origin x="-1388" y="-196"/>
      </p:cViewPr>
      <p:guideLst>
        <p:guide orient="horz" pos="2160"/>
        <p:guide pos="2880"/>
      </p:guideLst>
    </p:cSldViewPr>
  </p:slideViewPr>
  <p:outlineViewPr>
    <p:cViewPr>
      <p:scale>
        <a:sx n="33" d="100"/>
        <a:sy n="33" d="100"/>
      </p:scale>
      <p:origin x="0" y="17394"/>
    </p:cViewPr>
  </p:outlin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10DFED-0B32-4016-AD63-1B9086A6DA22}" type="datetimeFigureOut">
              <a:rPr lang="ru-RU" smtClean="0"/>
              <a:t>10.04.2020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1C26CE-2AF9-4E85-B4D6-FBEDBC741452}" type="slidenum">
              <a:rPr lang="ru-RU" smtClean="0"/>
              <a:t>‹#›</a:t>
            </a:fld>
            <a:endParaRPr lang="ru-RU"/>
          </a:p>
        </p:txBody>
      </p:sp>
    </p:spTree>
    <p:extLst>
      <p:ext uri="{BB962C8B-B14F-4D97-AF65-F5344CB8AC3E}">
        <p14:creationId xmlns:p14="http://schemas.microsoft.com/office/powerpoint/2010/main" val="992994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5E6D9FEE-6EEA-49C8-88BC-ECE2F4AB9557}" type="datetimeFigureOut">
              <a:rPr lang="ru-RU" smtClean="0"/>
              <a:t>10.04.2020</a:t>
            </a:fld>
            <a:endParaRPr lang="ru-RU"/>
          </a:p>
        </p:txBody>
      </p:sp>
      <p:sp>
        <p:nvSpPr>
          <p:cNvPr id="16" name="Slide Number Placeholder 15"/>
          <p:cNvSpPr>
            <a:spLocks noGrp="1"/>
          </p:cNvSpPr>
          <p:nvPr>
            <p:ph type="sldNum" sz="quarter" idx="11"/>
          </p:nvPr>
        </p:nvSpPr>
        <p:spPr/>
        <p:txBody>
          <a:bodyPr/>
          <a:lstStyle/>
          <a:p>
            <a:fld id="{48CE515E-DC02-4D78-A786-1A6B72F15B7F}"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5E6D9FEE-6EEA-49C8-88BC-ECE2F4AB9557}" type="datetimeFigureOut">
              <a:rPr lang="ru-RU" smtClean="0"/>
              <a:t>10.04.2020</a:t>
            </a:fld>
            <a:endParaRPr lang="ru-RU"/>
          </a:p>
        </p:txBody>
      </p:sp>
      <p:sp>
        <p:nvSpPr>
          <p:cNvPr id="15" name="Slide Number Placeholder 14"/>
          <p:cNvSpPr>
            <a:spLocks noGrp="1"/>
          </p:cNvSpPr>
          <p:nvPr>
            <p:ph type="sldNum" sz="quarter" idx="11"/>
          </p:nvPr>
        </p:nvSpPr>
        <p:spPr/>
        <p:txBody>
          <a:bodyPr/>
          <a:lstStyle/>
          <a:p>
            <a:fld id="{48CE515E-DC02-4D78-A786-1A6B72F15B7F}"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5E6D9FEE-6EEA-49C8-88BC-ECE2F4AB9557}" type="datetimeFigureOut">
              <a:rPr lang="ru-RU" smtClean="0"/>
              <a:t>10.04.2020</a:t>
            </a:fld>
            <a:endParaRPr lang="ru-RU"/>
          </a:p>
        </p:txBody>
      </p:sp>
      <p:sp>
        <p:nvSpPr>
          <p:cNvPr id="13" name="Slide Number Placeholder 12"/>
          <p:cNvSpPr>
            <a:spLocks noGrp="1"/>
          </p:cNvSpPr>
          <p:nvPr>
            <p:ph type="sldNum" sz="quarter" idx="11"/>
          </p:nvPr>
        </p:nvSpPr>
        <p:spPr/>
        <p:txBody>
          <a:bodyPr/>
          <a:lstStyle/>
          <a:p>
            <a:fld id="{48CE515E-DC02-4D78-A786-1A6B72F15B7F}"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5E6D9FEE-6EEA-49C8-88BC-ECE2F4AB9557}" type="datetimeFigureOut">
              <a:rPr lang="ru-RU" smtClean="0"/>
              <a:t>10.04.2020</a:t>
            </a:fld>
            <a:endParaRPr lang="ru-RU"/>
          </a:p>
        </p:txBody>
      </p:sp>
      <p:sp>
        <p:nvSpPr>
          <p:cNvPr id="9" name="Slide Number Placeholder 8"/>
          <p:cNvSpPr>
            <a:spLocks noGrp="1"/>
          </p:cNvSpPr>
          <p:nvPr>
            <p:ph type="sldNum" sz="quarter" idx="11"/>
          </p:nvPr>
        </p:nvSpPr>
        <p:spPr/>
        <p:txBody>
          <a:bodyPr/>
          <a:lstStyle/>
          <a:p>
            <a:fld id="{48CE515E-DC02-4D78-A786-1A6B72F15B7F}"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5E6D9FEE-6EEA-49C8-88BC-ECE2F4AB9557}" type="datetimeFigureOut">
              <a:rPr lang="ru-RU" smtClean="0"/>
              <a:t>10.04.2020</a:t>
            </a:fld>
            <a:endParaRPr lang="ru-RU"/>
          </a:p>
        </p:txBody>
      </p:sp>
      <p:sp>
        <p:nvSpPr>
          <p:cNvPr id="15" name="Slide Number Placeholder 14"/>
          <p:cNvSpPr>
            <a:spLocks noGrp="1"/>
          </p:cNvSpPr>
          <p:nvPr>
            <p:ph type="sldNum" sz="quarter" idx="11"/>
          </p:nvPr>
        </p:nvSpPr>
        <p:spPr/>
        <p:txBody>
          <a:bodyPr/>
          <a:lstStyle/>
          <a:p>
            <a:fld id="{48CE515E-DC02-4D78-A786-1A6B72F15B7F}"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5E6D9FEE-6EEA-49C8-88BC-ECE2F4AB9557}" type="datetimeFigureOut">
              <a:rPr lang="ru-RU" smtClean="0"/>
              <a:t>10.04.2020</a:t>
            </a:fld>
            <a:endParaRPr lang="ru-RU"/>
          </a:p>
        </p:txBody>
      </p:sp>
      <p:sp>
        <p:nvSpPr>
          <p:cNvPr id="8" name="Slide Number Placeholder 7"/>
          <p:cNvSpPr>
            <a:spLocks noGrp="1"/>
          </p:cNvSpPr>
          <p:nvPr>
            <p:ph type="sldNum" sz="quarter" idx="11"/>
          </p:nvPr>
        </p:nvSpPr>
        <p:spPr/>
        <p:txBody>
          <a:bodyPr/>
          <a:lstStyle/>
          <a:p>
            <a:fld id="{48CE515E-DC02-4D78-A786-1A6B72F15B7F}"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E6D9FEE-6EEA-49C8-88BC-ECE2F4AB9557}" type="datetimeFigureOut">
              <a:rPr lang="ru-RU" smtClean="0"/>
              <a:t>10.04.2020</a:t>
            </a:fld>
            <a:endParaRPr lang="ru-RU"/>
          </a:p>
        </p:txBody>
      </p:sp>
      <p:sp>
        <p:nvSpPr>
          <p:cNvPr id="6" name="Slide Number Placeholder 5"/>
          <p:cNvSpPr>
            <a:spLocks noGrp="1"/>
          </p:cNvSpPr>
          <p:nvPr>
            <p:ph type="sldNum" sz="quarter" idx="11"/>
          </p:nvPr>
        </p:nvSpPr>
        <p:spPr/>
        <p:txBody>
          <a:bodyPr/>
          <a:lstStyle/>
          <a:p>
            <a:fld id="{48CE515E-DC02-4D78-A786-1A6B72F15B7F}"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5E6D9FEE-6EEA-49C8-88BC-ECE2F4AB9557}" type="datetimeFigureOut">
              <a:rPr lang="ru-RU" smtClean="0"/>
              <a:t>10.04.2020</a:t>
            </a:fld>
            <a:endParaRPr lang="ru-RU"/>
          </a:p>
        </p:txBody>
      </p:sp>
      <p:sp>
        <p:nvSpPr>
          <p:cNvPr id="16" name="Slide Number Placeholder 15"/>
          <p:cNvSpPr>
            <a:spLocks noGrp="1"/>
          </p:cNvSpPr>
          <p:nvPr>
            <p:ph type="sldNum" sz="quarter" idx="11"/>
          </p:nvPr>
        </p:nvSpPr>
        <p:spPr/>
        <p:txBody>
          <a:bodyPr/>
          <a:lstStyle/>
          <a:p>
            <a:fld id="{48CE515E-DC02-4D78-A786-1A6B72F15B7F}"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5E6D9FEE-6EEA-49C8-88BC-ECE2F4AB9557}" type="datetimeFigureOut">
              <a:rPr lang="ru-RU" smtClean="0"/>
              <a:t>10.04.2020</a:t>
            </a:fld>
            <a:endParaRPr lang="ru-RU"/>
          </a:p>
        </p:txBody>
      </p:sp>
      <p:sp>
        <p:nvSpPr>
          <p:cNvPr id="14" name="Slide Number Placeholder 13"/>
          <p:cNvSpPr>
            <a:spLocks noGrp="1"/>
          </p:cNvSpPr>
          <p:nvPr>
            <p:ph type="sldNum" sz="quarter" idx="11"/>
          </p:nvPr>
        </p:nvSpPr>
        <p:spPr/>
        <p:txBody>
          <a:bodyPr/>
          <a:lstStyle/>
          <a:p>
            <a:fld id="{48CE515E-DC02-4D78-A786-1A6B72F15B7F}"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E6D9FEE-6EEA-49C8-88BC-ECE2F4AB9557}" type="datetimeFigureOut">
              <a:rPr lang="ru-RU" smtClean="0"/>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CE515E-DC02-4D78-A786-1A6B72F15B7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E6D9FEE-6EEA-49C8-88BC-ECE2F4AB9557}" type="datetimeFigureOut">
              <a:rPr lang="ru-RU" smtClean="0"/>
              <a:t>10.04.2020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CE515E-DC02-4D78-A786-1A6B72F15B7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5E6D9FEE-6EEA-49C8-88BC-ECE2F4AB9557}" type="datetimeFigureOut">
              <a:rPr lang="ru-RU" smtClean="0"/>
              <a:t>10.04.2020</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48CE515E-DC02-4D78-A786-1A6B72F15B7F}"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1256" y="1196752"/>
            <a:ext cx="8115240" cy="2152650"/>
          </a:xfrm>
        </p:spPr>
        <p:txBody>
          <a:bodyPr/>
          <a:lstStyle/>
          <a:p>
            <a:r>
              <a:rPr lang="en-US" sz="4800" dirty="0"/>
              <a:t>MICROSOFT SQL SERVER</a:t>
            </a:r>
            <a:endParaRPr lang="ru-RU" sz="4800" dirty="0"/>
          </a:p>
        </p:txBody>
      </p:sp>
      <p:sp>
        <p:nvSpPr>
          <p:cNvPr id="3" name="Подзаголовок 2"/>
          <p:cNvSpPr>
            <a:spLocks noGrp="1"/>
          </p:cNvSpPr>
          <p:nvPr>
            <p:ph type="subTitle" idx="1"/>
          </p:nvPr>
        </p:nvSpPr>
        <p:spPr>
          <a:xfrm>
            <a:off x="2133600" y="3356992"/>
            <a:ext cx="6172200" cy="685800"/>
          </a:xfrm>
        </p:spPr>
        <p:txBody>
          <a:bodyPr>
            <a:normAutofit fontScale="70000" lnSpcReduction="20000"/>
          </a:bodyPr>
          <a:lstStyle/>
          <a:p>
            <a:r>
              <a:rPr lang="ru-RU" sz="2800" dirty="0" smtClean="0"/>
              <a:t>РЕПЛИКАЦИЯ. </a:t>
            </a:r>
          </a:p>
          <a:p>
            <a:r>
              <a:rPr lang="ru-RU" sz="2800" dirty="0" smtClean="0"/>
              <a:t>НЕГІЗГІ ТҮСІНІКТЕР.</a:t>
            </a:r>
            <a:endParaRPr lang="ru-RU" sz="2800" dirty="0"/>
          </a:p>
        </p:txBody>
      </p:sp>
    </p:spTree>
    <p:extLst>
      <p:ext uri="{BB962C8B-B14F-4D97-AF65-F5344CB8AC3E}">
        <p14:creationId xmlns:p14="http://schemas.microsoft.com/office/powerpoint/2010/main" val="516425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640960" cy="3672408"/>
          </a:xfrm>
        </p:spPr>
        <p:txBody>
          <a:bodyPr anchor="t"/>
          <a:lstStyle/>
          <a:p>
            <a:pPr algn="just"/>
            <a:r>
              <a:rPr lang="ru-RU" sz="2400" dirty="0" smtClean="0">
                <a:effectLst/>
              </a:rPr>
              <a:t>Репликация </a:t>
            </a:r>
            <a:r>
              <a:rPr lang="ru-RU" sz="2400" dirty="0" err="1" smtClean="0">
                <a:effectLst/>
              </a:rPr>
              <a:t>типін</a:t>
            </a:r>
            <a:r>
              <a:rPr lang="ru-RU" sz="2400" dirty="0" smtClean="0">
                <a:effectLst/>
              </a:rPr>
              <a:t> </a:t>
            </a:r>
            <a:r>
              <a:rPr lang="ru-RU" sz="2400" dirty="0" err="1" smtClean="0">
                <a:effectLst/>
              </a:rPr>
              <a:t>таңдаудағы</a:t>
            </a:r>
            <a:r>
              <a:rPr lang="ru-RU" sz="2400" dirty="0" smtClean="0">
                <a:effectLst/>
              </a:rPr>
              <a:t> </a:t>
            </a:r>
            <a:r>
              <a:rPr lang="ru-RU" sz="2400" dirty="0" err="1" smtClean="0">
                <a:effectLst/>
              </a:rPr>
              <a:t>негізгі</a:t>
            </a:r>
            <a:r>
              <a:rPr lang="ru-RU" sz="2400" dirty="0" smtClean="0">
                <a:effectLst/>
              </a:rPr>
              <a:t> </a:t>
            </a:r>
            <a:r>
              <a:rPr lang="ru-RU" sz="2400" dirty="0" err="1" smtClean="0">
                <a:effectLst/>
              </a:rPr>
              <a:t>факторлардың</a:t>
            </a:r>
            <a:r>
              <a:rPr lang="ru-RU" sz="2400" dirty="0" smtClean="0">
                <a:effectLst/>
              </a:rPr>
              <a:t> </a:t>
            </a:r>
            <a:r>
              <a:rPr lang="ru-RU" sz="2400" dirty="0" err="1" smtClean="0">
                <a:effectLst/>
              </a:rPr>
              <a:t>бірі</a:t>
            </a:r>
            <a:r>
              <a:rPr lang="ru-RU" sz="2400" dirty="0" smtClean="0">
                <a:effectLst/>
              </a:rPr>
              <a:t> </a:t>
            </a:r>
            <a:r>
              <a:rPr lang="ru-RU" sz="2400" dirty="0" err="1" smtClean="0">
                <a:effectLst/>
              </a:rPr>
              <a:t>жазылушылардың</a:t>
            </a:r>
            <a:r>
              <a:rPr lang="ru-RU" sz="2400" dirty="0" smtClean="0">
                <a:effectLst/>
              </a:rPr>
              <a:t> </a:t>
            </a:r>
            <a:r>
              <a:rPr lang="ru-RU" sz="2400" dirty="0" err="1" smtClean="0">
                <a:effectLst/>
              </a:rPr>
              <a:t>автономдылығының</a:t>
            </a:r>
            <a:r>
              <a:rPr lang="ru-RU" sz="2400" dirty="0" smtClean="0">
                <a:effectLst/>
              </a:rPr>
              <a:t> </a:t>
            </a:r>
            <a:r>
              <a:rPr lang="ru-RU" sz="2400" dirty="0" err="1" smtClean="0">
                <a:effectLst/>
              </a:rPr>
              <a:t>дәрежесі</a:t>
            </a:r>
            <a:r>
              <a:rPr lang="ru-RU" sz="2400" dirty="0">
                <a:effectLst/>
              </a:rPr>
              <a:t> </a:t>
            </a:r>
            <a:r>
              <a:rPr lang="ru-RU" sz="2400" dirty="0" err="1" smtClean="0">
                <a:effectLst/>
              </a:rPr>
              <a:t>және</a:t>
            </a:r>
            <a:r>
              <a:rPr lang="ru-RU" sz="2400" dirty="0" smtClean="0">
                <a:effectLst/>
              </a:rPr>
              <a:t> </a:t>
            </a:r>
            <a:r>
              <a:rPr lang="ru-RU" sz="2400" dirty="0" err="1" smtClean="0">
                <a:effectLst/>
              </a:rPr>
              <a:t>өзгерісті</a:t>
            </a:r>
            <a:r>
              <a:rPr lang="ru-RU" sz="2400" dirty="0" smtClean="0">
                <a:effectLst/>
              </a:rPr>
              <a:t> </a:t>
            </a:r>
            <a:r>
              <a:rPr lang="ru-RU" sz="2400" dirty="0" err="1" smtClean="0">
                <a:effectLst/>
              </a:rPr>
              <a:t>өзгеріс</a:t>
            </a:r>
            <a:r>
              <a:rPr lang="ru-RU" sz="2400" dirty="0" smtClean="0">
                <a:effectLst/>
              </a:rPr>
              <a:t> </a:t>
            </a:r>
            <a:r>
              <a:rPr lang="ru-RU" sz="2400" dirty="0" err="1" smtClean="0">
                <a:effectLst/>
              </a:rPr>
              <a:t>жасаған</a:t>
            </a:r>
            <a:r>
              <a:rPr lang="ru-RU" sz="2400" dirty="0" smtClean="0">
                <a:effectLst/>
              </a:rPr>
              <a:t> </a:t>
            </a:r>
            <a:r>
              <a:rPr lang="ru-RU" sz="2400" dirty="0" err="1" smtClean="0">
                <a:effectLst/>
              </a:rPr>
              <a:t>түйіннен</a:t>
            </a:r>
            <a:r>
              <a:rPr lang="ru-RU" sz="2400" dirty="0" smtClean="0">
                <a:effectLst/>
              </a:rPr>
              <a:t> </a:t>
            </a:r>
            <a:r>
              <a:rPr lang="ru-RU" sz="2400" dirty="0" err="1" smtClean="0">
                <a:effectLst/>
              </a:rPr>
              <a:t>репликацияға</a:t>
            </a:r>
            <a:r>
              <a:rPr lang="ru-RU" sz="2400" dirty="0" smtClean="0">
                <a:effectLst/>
              </a:rPr>
              <a:t> </a:t>
            </a:r>
            <a:r>
              <a:rPr lang="ru-RU" sz="2400" dirty="0" err="1" smtClean="0">
                <a:effectLst/>
              </a:rPr>
              <a:t>қатысатын</a:t>
            </a:r>
            <a:r>
              <a:rPr lang="ru-RU" sz="2400" dirty="0" smtClean="0">
                <a:effectLst/>
              </a:rPr>
              <a:t> </a:t>
            </a:r>
            <a:r>
              <a:rPr lang="ru-RU" sz="2400" dirty="0" err="1" smtClean="0">
                <a:effectLst/>
              </a:rPr>
              <a:t>басқа</a:t>
            </a:r>
            <a:r>
              <a:rPr lang="ru-RU" sz="2400" dirty="0" smtClean="0">
                <a:effectLst/>
              </a:rPr>
              <a:t> </a:t>
            </a:r>
            <a:r>
              <a:rPr lang="ru-RU" sz="2400" dirty="0" err="1" smtClean="0">
                <a:effectLst/>
              </a:rPr>
              <a:t>барлық</a:t>
            </a:r>
            <a:r>
              <a:rPr lang="ru-RU" sz="2400" dirty="0" smtClean="0">
                <a:effectLst/>
              </a:rPr>
              <a:t> </a:t>
            </a:r>
            <a:r>
              <a:rPr lang="ru-RU" sz="2400" dirty="0" err="1" smtClean="0">
                <a:effectLst/>
              </a:rPr>
              <a:t>түйіндерге</a:t>
            </a:r>
            <a:r>
              <a:rPr lang="ru-RU" sz="2400" dirty="0" smtClean="0">
                <a:effectLst/>
              </a:rPr>
              <a:t> </a:t>
            </a:r>
            <a:r>
              <a:rPr lang="ru-RU" sz="2400" dirty="0" err="1" smtClean="0">
                <a:effectLst/>
              </a:rPr>
              <a:t>жіберудің</a:t>
            </a:r>
            <a:r>
              <a:rPr lang="ru-RU" sz="2400" dirty="0" smtClean="0">
                <a:effectLst/>
              </a:rPr>
              <a:t> </a:t>
            </a:r>
            <a:r>
              <a:rPr lang="ru-RU" sz="2400" dirty="0" err="1" smtClean="0">
                <a:effectLst/>
              </a:rPr>
              <a:t>мүмкін</a:t>
            </a:r>
            <a:r>
              <a:rPr lang="ru-RU" sz="2400" dirty="0" smtClean="0">
                <a:effectLst/>
              </a:rPr>
              <a:t> </a:t>
            </a:r>
            <a:r>
              <a:rPr lang="ru-RU" sz="2400" dirty="0" err="1" smtClean="0">
                <a:effectLst/>
              </a:rPr>
              <a:t>болатын</a:t>
            </a:r>
            <a:r>
              <a:rPr lang="ru-RU" sz="2400" dirty="0" smtClean="0">
                <a:effectLst/>
              </a:rPr>
              <a:t> </a:t>
            </a:r>
            <a:r>
              <a:rPr lang="ru-RU" sz="2400" dirty="0" err="1" smtClean="0">
                <a:effectLst/>
              </a:rPr>
              <a:t>кідірістің</a:t>
            </a:r>
            <a:r>
              <a:rPr lang="ru-RU" sz="2400" dirty="0" smtClean="0">
                <a:effectLst/>
              </a:rPr>
              <a:t> </a:t>
            </a:r>
            <a:r>
              <a:rPr lang="ru-RU" sz="2400" dirty="0" err="1" smtClean="0">
                <a:effectLst/>
              </a:rPr>
              <a:t>шамасы</a:t>
            </a:r>
            <a:r>
              <a:rPr lang="ru-RU" sz="2400" dirty="0" smtClean="0">
                <a:effectLst/>
              </a:rPr>
              <a:t>.   SQL </a:t>
            </a:r>
            <a:r>
              <a:rPr lang="ru-RU" sz="2400" dirty="0" err="1">
                <a:effectLst/>
              </a:rPr>
              <a:t>Server</a:t>
            </a:r>
            <a:r>
              <a:rPr lang="ru-RU" sz="2400" dirty="0">
                <a:effectLst/>
              </a:rPr>
              <a:t> </a:t>
            </a:r>
            <a:r>
              <a:rPr lang="ru-RU" sz="2400" dirty="0" err="1" smtClean="0">
                <a:effectLst/>
              </a:rPr>
              <a:t>репликацияның</a:t>
            </a:r>
            <a:r>
              <a:rPr lang="ru-RU" sz="2400" dirty="0" smtClean="0">
                <a:effectLst/>
              </a:rPr>
              <a:t> </a:t>
            </a:r>
            <a:r>
              <a:rPr lang="ru-RU" sz="2400" dirty="0" err="1" smtClean="0">
                <a:effectLst/>
              </a:rPr>
              <a:t>үш</a:t>
            </a:r>
            <a:r>
              <a:rPr lang="ru-RU" sz="2400" dirty="0" smtClean="0">
                <a:effectLst/>
              </a:rPr>
              <a:t> </a:t>
            </a:r>
            <a:r>
              <a:rPr lang="ru-RU" sz="2400" dirty="0" err="1" smtClean="0">
                <a:effectLst/>
              </a:rPr>
              <a:t>түрі</a:t>
            </a:r>
            <a:r>
              <a:rPr lang="ru-RU" sz="2400" dirty="0" smtClean="0">
                <a:effectLst/>
              </a:rPr>
              <a:t> бар: </a:t>
            </a:r>
            <a:r>
              <a:rPr lang="ru-RU" sz="2400" b="1" dirty="0" err="1" smtClean="0">
                <a:effectLst/>
              </a:rPr>
              <a:t>жедел</a:t>
            </a:r>
            <a:r>
              <a:rPr lang="ru-RU" sz="2400" b="1" dirty="0" smtClean="0">
                <a:effectLst/>
              </a:rPr>
              <a:t> </a:t>
            </a:r>
            <a:r>
              <a:rPr lang="ru-RU" sz="2400" b="1" dirty="0" err="1" smtClean="0">
                <a:effectLst/>
              </a:rPr>
              <a:t>түсірілімдер</a:t>
            </a:r>
            <a:r>
              <a:rPr lang="ru-RU" sz="2400" b="1" dirty="0" smtClean="0">
                <a:effectLst/>
              </a:rPr>
              <a:t> </a:t>
            </a:r>
            <a:r>
              <a:rPr lang="ru-RU" sz="2400" b="1" dirty="0" err="1" smtClean="0">
                <a:effectLst/>
              </a:rPr>
              <a:t>репликациясы</a:t>
            </a:r>
            <a:r>
              <a:rPr lang="ru-RU" sz="2400" b="1" dirty="0">
                <a:effectLst/>
              </a:rPr>
              <a:t>, </a:t>
            </a:r>
            <a:r>
              <a:rPr lang="ru-RU" sz="2400" b="1" dirty="0" err="1">
                <a:effectLst/>
              </a:rPr>
              <a:t>транзакциялар</a:t>
            </a:r>
            <a:r>
              <a:rPr lang="ru-RU" sz="2400" b="1" dirty="0">
                <a:effectLst/>
              </a:rPr>
              <a:t> </a:t>
            </a:r>
            <a:r>
              <a:rPr lang="ru-RU" sz="2400" b="1" dirty="0" err="1" smtClean="0">
                <a:effectLst/>
              </a:rPr>
              <a:t>репликациясы</a:t>
            </a:r>
            <a:r>
              <a:rPr lang="ru-RU" sz="2400" b="1" dirty="0" smtClean="0">
                <a:effectLst/>
              </a:rPr>
              <a:t> </a:t>
            </a:r>
            <a:r>
              <a:rPr lang="ru-RU" sz="2400" b="1" dirty="0" err="1" smtClean="0">
                <a:effectLst/>
              </a:rPr>
              <a:t>және</a:t>
            </a:r>
            <a:r>
              <a:rPr lang="ru-RU" sz="2400" b="1" dirty="0" smtClean="0">
                <a:effectLst/>
              </a:rPr>
              <a:t> </a:t>
            </a:r>
            <a:r>
              <a:rPr lang="ru-RU" sz="2400" b="1" dirty="0" err="1" smtClean="0">
                <a:effectLst/>
              </a:rPr>
              <a:t>қосылумен</a:t>
            </a:r>
            <a:r>
              <a:rPr lang="ru-RU" sz="2400" b="1" dirty="0" smtClean="0">
                <a:effectLst/>
              </a:rPr>
              <a:t> репликация</a:t>
            </a:r>
            <a:r>
              <a:rPr lang="ru-RU" sz="2400" dirty="0" smtClean="0">
                <a:effectLst/>
              </a:rPr>
              <a:t>. Осы </a:t>
            </a:r>
            <a:r>
              <a:rPr lang="ru-RU" sz="2400" dirty="0" err="1" smtClean="0">
                <a:effectLst/>
              </a:rPr>
              <a:t>барлық</a:t>
            </a:r>
            <a:r>
              <a:rPr lang="ru-RU" sz="2400" dirty="0" smtClean="0">
                <a:effectLst/>
              </a:rPr>
              <a:t> </a:t>
            </a:r>
            <a:r>
              <a:rPr lang="ru-RU" sz="2400" dirty="0" err="1" smtClean="0">
                <a:effectLst/>
              </a:rPr>
              <a:t>типтердің</a:t>
            </a:r>
            <a:r>
              <a:rPr lang="ru-RU" sz="2400" dirty="0" smtClean="0">
                <a:effectLst/>
              </a:rPr>
              <a:t> </a:t>
            </a:r>
            <a:r>
              <a:rPr lang="ru-RU" sz="2400" dirty="0" err="1" smtClean="0">
                <a:effectLst/>
              </a:rPr>
              <a:t>өз</a:t>
            </a:r>
            <a:r>
              <a:rPr lang="ru-RU" sz="2400" dirty="0" smtClean="0">
                <a:effectLst/>
              </a:rPr>
              <a:t> </a:t>
            </a:r>
            <a:r>
              <a:rPr lang="ru-RU" sz="2400" dirty="0" err="1" smtClean="0">
                <a:effectLst/>
              </a:rPr>
              <a:t>ішкі</a:t>
            </a:r>
            <a:r>
              <a:rPr lang="ru-RU" sz="2400" dirty="0" smtClean="0">
                <a:effectLst/>
              </a:rPr>
              <a:t> </a:t>
            </a:r>
            <a:r>
              <a:rPr lang="ru-RU" sz="2400" dirty="0" err="1" smtClean="0">
                <a:effectLst/>
              </a:rPr>
              <a:t>типтері</a:t>
            </a:r>
            <a:r>
              <a:rPr lang="ru-RU" sz="2400" dirty="0" smtClean="0">
                <a:effectLst/>
              </a:rPr>
              <a:t> бар, </a:t>
            </a:r>
            <a:r>
              <a:rPr lang="ru-RU" sz="2400" dirty="0" err="1" smtClean="0">
                <a:effectLst/>
              </a:rPr>
              <a:t>олардың</a:t>
            </a:r>
            <a:r>
              <a:rPr lang="ru-RU" sz="2400" dirty="0" smtClean="0">
                <a:effectLst/>
              </a:rPr>
              <a:t> </a:t>
            </a:r>
            <a:r>
              <a:rPr lang="ru-RU" sz="2400" dirty="0" err="1" smtClean="0">
                <a:effectLst/>
              </a:rPr>
              <a:t>өз</a:t>
            </a:r>
            <a:r>
              <a:rPr lang="ru-RU" sz="2400" dirty="0" smtClean="0">
                <a:effectLst/>
              </a:rPr>
              <a:t> </a:t>
            </a:r>
            <a:r>
              <a:rPr lang="ru-RU" sz="2400" dirty="0" err="1" smtClean="0">
                <a:effectLst/>
              </a:rPr>
              <a:t>автономлыдық</a:t>
            </a:r>
            <a:r>
              <a:rPr lang="ru-RU" sz="2400" dirty="0" smtClean="0">
                <a:effectLst/>
              </a:rPr>
              <a:t> </a:t>
            </a:r>
            <a:r>
              <a:rPr lang="ru-RU" sz="2400" dirty="0" err="1" smtClean="0">
                <a:effectLst/>
              </a:rPr>
              <a:t>және</a:t>
            </a:r>
            <a:r>
              <a:rPr lang="ru-RU" sz="2400" dirty="0" smtClean="0">
                <a:effectLst/>
              </a:rPr>
              <a:t> </a:t>
            </a:r>
            <a:r>
              <a:rPr lang="ru-RU" sz="2400" dirty="0" err="1" smtClean="0">
                <a:effectLst/>
              </a:rPr>
              <a:t>кідіріс</a:t>
            </a:r>
            <a:r>
              <a:rPr lang="ru-RU" sz="2400" dirty="0" smtClean="0">
                <a:effectLst/>
              </a:rPr>
              <a:t> </a:t>
            </a:r>
            <a:r>
              <a:rPr lang="ru-RU" sz="2400" dirty="0" err="1" smtClean="0">
                <a:effectLst/>
              </a:rPr>
              <a:t>сипаттамалары</a:t>
            </a:r>
            <a:r>
              <a:rPr lang="ru-RU" sz="2400" dirty="0" smtClean="0">
                <a:effectLst/>
              </a:rPr>
              <a:t> бар. </a:t>
            </a:r>
            <a:r>
              <a:rPr lang="ru-RU" sz="2400" dirty="0" err="1" smtClean="0">
                <a:effectLst/>
              </a:rPr>
              <a:t>Автономдылық</a:t>
            </a:r>
            <a:r>
              <a:rPr lang="ru-RU" sz="2400" dirty="0" smtClean="0">
                <a:effectLst/>
              </a:rPr>
              <a:t> – </a:t>
            </a:r>
            <a:r>
              <a:rPr lang="ru-RU" sz="2400" dirty="0" err="1" smtClean="0">
                <a:effectLst/>
              </a:rPr>
              <a:t>деп</a:t>
            </a:r>
            <a:r>
              <a:rPr lang="ru-RU" sz="2400" dirty="0" smtClean="0">
                <a:effectLst/>
              </a:rPr>
              <a:t> ДБ </a:t>
            </a:r>
            <a:r>
              <a:rPr lang="ru-RU" sz="2400" dirty="0" err="1" smtClean="0">
                <a:effectLst/>
              </a:rPr>
              <a:t>репликацияны</a:t>
            </a:r>
            <a:r>
              <a:rPr lang="ru-RU" sz="2400" dirty="0" smtClean="0">
                <a:effectLst/>
              </a:rPr>
              <a:t> </a:t>
            </a:r>
            <a:r>
              <a:rPr lang="ru-RU" sz="2400" dirty="0" err="1" smtClean="0">
                <a:effectLst/>
              </a:rPr>
              <a:t>қамтамасыз</a:t>
            </a:r>
            <a:r>
              <a:rPr lang="ru-RU" sz="2400" dirty="0" smtClean="0">
                <a:effectLst/>
              </a:rPr>
              <a:t> </a:t>
            </a:r>
            <a:r>
              <a:rPr lang="ru-RU" sz="2400" dirty="0" err="1" smtClean="0">
                <a:effectLst/>
              </a:rPr>
              <a:t>ететін</a:t>
            </a:r>
            <a:r>
              <a:rPr lang="ru-RU" sz="2400" dirty="0" smtClean="0">
                <a:effectLst/>
              </a:rPr>
              <a:t> </a:t>
            </a:r>
            <a:r>
              <a:rPr lang="ru-RU" sz="2400" dirty="0" err="1" smtClean="0">
                <a:effectLst/>
              </a:rPr>
              <a:t>механизмдерсіз</a:t>
            </a:r>
            <a:r>
              <a:rPr lang="ru-RU" sz="2400" dirty="0" smtClean="0">
                <a:effectLst/>
              </a:rPr>
              <a:t> </a:t>
            </a:r>
            <a:r>
              <a:rPr lang="ru-RU" sz="2400" dirty="0" err="1" smtClean="0">
                <a:effectLst/>
              </a:rPr>
              <a:t>қолдануды</a:t>
            </a:r>
            <a:r>
              <a:rPr lang="ru-RU" sz="2400" dirty="0" smtClean="0">
                <a:effectLst/>
              </a:rPr>
              <a:t> </a:t>
            </a:r>
            <a:r>
              <a:rPr lang="ru-RU" sz="2400" dirty="0" err="1" smtClean="0">
                <a:effectLst/>
              </a:rPr>
              <a:t>және</a:t>
            </a:r>
            <a:r>
              <a:rPr lang="ru-RU" sz="2400" dirty="0" smtClean="0">
                <a:effectLst/>
              </a:rPr>
              <a:t> ДБ </a:t>
            </a:r>
            <a:r>
              <a:rPr lang="ru-RU" sz="2400" dirty="0" err="1" smtClean="0">
                <a:effectLst/>
              </a:rPr>
              <a:t>басқа</a:t>
            </a:r>
            <a:r>
              <a:rPr lang="ru-RU" sz="2400" dirty="0" smtClean="0">
                <a:effectLst/>
              </a:rPr>
              <a:t> </a:t>
            </a:r>
            <a:r>
              <a:rPr lang="ru-RU" sz="2400" dirty="0" err="1" smtClean="0">
                <a:effectLst/>
              </a:rPr>
              <a:t>жүйелеріне</a:t>
            </a:r>
            <a:r>
              <a:rPr lang="ru-RU" sz="2400" dirty="0" smtClean="0">
                <a:effectLst/>
              </a:rPr>
              <a:t> </a:t>
            </a:r>
            <a:r>
              <a:rPr lang="ru-RU" sz="2400" dirty="0" err="1" smtClean="0">
                <a:effectLst/>
              </a:rPr>
              <a:t>қосылусыз</a:t>
            </a:r>
            <a:r>
              <a:rPr lang="ru-RU" sz="2400" dirty="0" smtClean="0">
                <a:effectLst/>
              </a:rPr>
              <a:t> </a:t>
            </a:r>
            <a:r>
              <a:rPr lang="ru-RU" sz="2400" dirty="0" err="1" smtClean="0">
                <a:effectLst/>
              </a:rPr>
              <a:t>қолдану</a:t>
            </a:r>
            <a:r>
              <a:rPr lang="ru-RU" sz="2400" dirty="0" smtClean="0">
                <a:effectLst/>
              </a:rPr>
              <a:t> </a:t>
            </a:r>
            <a:r>
              <a:rPr lang="ru-RU" sz="2400" dirty="0" err="1" smtClean="0">
                <a:effectLst/>
              </a:rPr>
              <a:t>деп</a:t>
            </a:r>
            <a:r>
              <a:rPr lang="ru-RU" sz="2400" dirty="0" smtClean="0">
                <a:effectLst/>
              </a:rPr>
              <a:t> </a:t>
            </a:r>
            <a:r>
              <a:rPr lang="ru-RU" sz="2400" dirty="0" err="1" smtClean="0">
                <a:effectLst/>
              </a:rPr>
              <a:t>түсіндіріледі</a:t>
            </a:r>
            <a:r>
              <a:rPr lang="ru-RU" sz="2400" dirty="0" smtClean="0">
                <a:effectLst/>
              </a:rPr>
              <a:t>. </a:t>
            </a:r>
            <a:r>
              <a:rPr lang="ru-RU" sz="2400" dirty="0" err="1" smtClean="0">
                <a:effectLst/>
              </a:rPr>
              <a:t>Кідіріс</a:t>
            </a:r>
            <a:r>
              <a:rPr lang="ru-RU" sz="2400" dirty="0" smtClean="0">
                <a:effectLst/>
              </a:rPr>
              <a:t> – </a:t>
            </a:r>
            <a:r>
              <a:rPr lang="ru-RU" sz="2400" dirty="0" err="1" smtClean="0">
                <a:effectLst/>
              </a:rPr>
              <a:t>әртүрлі</a:t>
            </a:r>
            <a:r>
              <a:rPr lang="ru-RU" sz="2400" dirty="0" smtClean="0">
                <a:effectLst/>
              </a:rPr>
              <a:t> </a:t>
            </a:r>
            <a:r>
              <a:rPr lang="ru-RU" sz="2400" dirty="0" err="1" smtClean="0">
                <a:effectLst/>
              </a:rPr>
              <a:t>түйіндерде</a:t>
            </a:r>
            <a:r>
              <a:rPr lang="ru-RU" sz="2400" dirty="0" smtClean="0">
                <a:effectLst/>
              </a:rPr>
              <a:t> </a:t>
            </a:r>
            <a:r>
              <a:rPr lang="ru-RU" sz="2400" dirty="0" err="1" smtClean="0">
                <a:effectLst/>
              </a:rPr>
              <a:t>орналасқан</a:t>
            </a:r>
            <a:r>
              <a:rPr lang="ru-RU" sz="2400" dirty="0" smtClean="0">
                <a:effectLst/>
              </a:rPr>
              <a:t> </a:t>
            </a:r>
            <a:r>
              <a:rPr lang="ru-RU" sz="2400" dirty="0" err="1" smtClean="0">
                <a:effectLst/>
              </a:rPr>
              <a:t>деректер</a:t>
            </a:r>
            <a:r>
              <a:rPr lang="ru-RU" sz="2400" dirty="0" smtClean="0">
                <a:effectLst/>
              </a:rPr>
              <a:t> </a:t>
            </a:r>
            <a:r>
              <a:rPr lang="ru-RU" sz="2400" dirty="0" err="1" smtClean="0">
                <a:effectLst/>
              </a:rPr>
              <a:t>көшірмесінің</a:t>
            </a:r>
            <a:r>
              <a:rPr lang="ru-RU" sz="2400" dirty="0" smtClean="0">
                <a:effectLst/>
              </a:rPr>
              <a:t> </a:t>
            </a:r>
            <a:r>
              <a:rPr lang="ru-RU" sz="2400" dirty="0" err="1" smtClean="0">
                <a:effectLst/>
              </a:rPr>
              <a:t>бірдей</a:t>
            </a:r>
            <a:r>
              <a:rPr lang="ru-RU" sz="2400" dirty="0" smtClean="0">
                <a:effectLst/>
              </a:rPr>
              <a:t> </a:t>
            </a:r>
            <a:r>
              <a:rPr lang="ru-RU" sz="2400" dirty="0" err="1" smtClean="0">
                <a:effectLst/>
              </a:rPr>
              <a:t>болуын</a:t>
            </a:r>
            <a:r>
              <a:rPr lang="ru-RU" sz="2400" dirty="0" smtClean="0">
                <a:effectLst/>
              </a:rPr>
              <a:t> </a:t>
            </a:r>
            <a:r>
              <a:rPr lang="ru-RU" sz="2400" dirty="0" err="1" smtClean="0">
                <a:effectLst/>
              </a:rPr>
              <a:t>анықтауға</a:t>
            </a:r>
            <a:r>
              <a:rPr lang="ru-RU" sz="2400" dirty="0" smtClean="0">
                <a:effectLst/>
              </a:rPr>
              <a:t> </a:t>
            </a:r>
            <a:r>
              <a:rPr lang="ru-RU" sz="2400" dirty="0" err="1" smtClean="0">
                <a:effectLst/>
              </a:rPr>
              <a:t>кететін</a:t>
            </a:r>
            <a:r>
              <a:rPr lang="ru-RU" sz="2400" dirty="0" smtClean="0">
                <a:effectLst/>
              </a:rPr>
              <a:t> </a:t>
            </a:r>
            <a:r>
              <a:rPr lang="ru-RU" sz="2400" dirty="0" err="1" smtClean="0">
                <a:effectLst/>
              </a:rPr>
              <a:t>уақыт</a:t>
            </a:r>
            <a:r>
              <a:rPr lang="ru-RU" sz="2400" dirty="0" smtClean="0">
                <a:effectLst/>
              </a:rPr>
              <a:t>. </a:t>
            </a:r>
            <a:r>
              <a:rPr lang="ru-RU" sz="2400" dirty="0" err="1" smtClean="0">
                <a:effectLst/>
              </a:rPr>
              <a:t>Кідірістің</a:t>
            </a:r>
            <a:r>
              <a:rPr lang="ru-RU" sz="2400" dirty="0" smtClean="0">
                <a:effectLst/>
              </a:rPr>
              <a:t> </a:t>
            </a:r>
            <a:r>
              <a:rPr lang="ru-RU" sz="2400" dirty="0" err="1" smtClean="0">
                <a:effectLst/>
              </a:rPr>
              <a:t>максималды</a:t>
            </a:r>
            <a:r>
              <a:rPr lang="ru-RU" sz="2400" dirty="0" smtClean="0">
                <a:effectLst/>
              </a:rPr>
              <a:t> </a:t>
            </a:r>
            <a:r>
              <a:rPr lang="ru-RU" sz="2400" dirty="0" err="1" smtClean="0">
                <a:effectLst/>
              </a:rPr>
              <a:t>уақыты</a:t>
            </a:r>
            <a:r>
              <a:rPr lang="ru-RU" sz="2400" dirty="0" smtClean="0">
                <a:effectLst/>
              </a:rPr>
              <a:t> бизнес-</a:t>
            </a:r>
            <a:r>
              <a:rPr lang="ru-RU" sz="2400" dirty="0" err="1" smtClean="0">
                <a:effectLst/>
              </a:rPr>
              <a:t>ережелер</a:t>
            </a:r>
            <a:r>
              <a:rPr lang="ru-RU" sz="2400" dirty="0" smtClean="0">
                <a:effectLst/>
              </a:rPr>
              <a:t> </a:t>
            </a:r>
            <a:r>
              <a:rPr lang="ru-RU" sz="2400" dirty="0" err="1" smtClean="0">
                <a:effectLst/>
              </a:rPr>
              <a:t>талаптарымен</a:t>
            </a:r>
            <a:r>
              <a:rPr lang="ru-RU" sz="2400" dirty="0" smtClean="0">
                <a:effectLst/>
              </a:rPr>
              <a:t> </a:t>
            </a:r>
            <a:r>
              <a:rPr lang="ru-RU" sz="2400" dirty="0" err="1" smtClean="0">
                <a:effectLst/>
              </a:rPr>
              <a:t>анықталады</a:t>
            </a:r>
            <a:r>
              <a:rPr lang="ru-RU" sz="2400" dirty="0" smtClean="0">
                <a:effectLst/>
              </a:rPr>
              <a:t>.  </a:t>
            </a:r>
            <a:endParaRPr lang="ru-RU" sz="2400" dirty="0"/>
          </a:p>
        </p:txBody>
      </p:sp>
    </p:spTree>
    <p:extLst>
      <p:ext uri="{BB962C8B-B14F-4D97-AF65-F5344CB8AC3E}">
        <p14:creationId xmlns:p14="http://schemas.microsoft.com/office/powerpoint/2010/main" val="2332320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7097" y="188640"/>
            <a:ext cx="8640960" cy="2232248"/>
          </a:xfrm>
        </p:spPr>
        <p:txBody>
          <a:bodyPr anchor="t"/>
          <a:lstStyle/>
          <a:p>
            <a:r>
              <a:rPr lang="en-US" sz="2300" dirty="0">
                <a:effectLst/>
              </a:rPr>
              <a:t>MS SQL Server</a:t>
            </a:r>
            <a:r>
              <a:rPr lang="kk-KZ" sz="2300" dirty="0">
                <a:effectLst/>
              </a:rPr>
              <a:t>-де репликация баспалық саланың терминдерін репликация топологиясындағы компоненттерді, яғни баспагер (басып шығарушы), таратушы, жазылушылар, басылымдар, мақалалар және жазылыстарды көрсету үшін </a:t>
            </a:r>
            <a:r>
              <a:rPr lang="kk-KZ" sz="2300" dirty="0" smtClean="0">
                <a:effectLst/>
              </a:rPr>
              <a:t>қолданады. </a:t>
            </a:r>
            <a:r>
              <a:rPr lang="kk-KZ" sz="2300" dirty="0">
                <a:effectLst/>
              </a:rPr>
              <a:t>Бұл терминология MSDN ресми құжаттамаларында ұсынылған. Репликацияны журналдың терминологиясының көмегімен көрсету ыңғайлы:</a:t>
            </a:r>
            <a:r>
              <a:rPr lang="ru-RU" sz="2300" dirty="0">
                <a:effectLst/>
              </a:rPr>
              <a:t/>
            </a:r>
            <a:br>
              <a:rPr lang="ru-RU" sz="2300" dirty="0">
                <a:effectLst/>
              </a:rPr>
            </a:br>
            <a:r>
              <a:rPr lang="ru-RU" sz="2300" dirty="0" smtClean="0">
                <a:effectLst/>
              </a:rPr>
              <a:t>- </a:t>
            </a:r>
            <a:r>
              <a:rPr lang="kk-KZ" sz="2000" dirty="0" smtClean="0">
                <a:effectLst/>
              </a:rPr>
              <a:t>Журнал </a:t>
            </a:r>
            <a:r>
              <a:rPr lang="kk-KZ" sz="2000" dirty="0">
                <a:effectLst/>
              </a:rPr>
              <a:t>баспагері бір немесе бірнеше басылымды шығарады</a:t>
            </a:r>
            <a:r>
              <a:rPr lang="ru-RU" sz="2000" dirty="0">
                <a:effectLst/>
              </a:rPr>
              <a:t/>
            </a:r>
            <a:br>
              <a:rPr lang="ru-RU" sz="2000" dirty="0">
                <a:effectLst/>
              </a:rPr>
            </a:br>
            <a:r>
              <a:rPr lang="ru-RU" sz="2000" dirty="0" smtClean="0">
                <a:effectLst/>
              </a:rPr>
              <a:t>- </a:t>
            </a:r>
            <a:r>
              <a:rPr lang="kk-KZ" sz="2000" dirty="0" smtClean="0">
                <a:effectLst/>
              </a:rPr>
              <a:t>Басылымдарда </a:t>
            </a:r>
            <a:r>
              <a:rPr lang="kk-KZ" sz="2000" dirty="0">
                <a:effectLst/>
              </a:rPr>
              <a:t>мақалалар бар</a:t>
            </a:r>
            <a:r>
              <a:rPr lang="ru-RU" sz="2000" dirty="0">
                <a:effectLst/>
              </a:rPr>
              <a:t/>
            </a:r>
            <a:br>
              <a:rPr lang="ru-RU" sz="2000" dirty="0">
                <a:effectLst/>
              </a:rPr>
            </a:br>
            <a:r>
              <a:rPr lang="kk-KZ" sz="2000" dirty="0">
                <a:effectLst/>
              </a:rPr>
              <a:t> </a:t>
            </a:r>
            <a:r>
              <a:rPr lang="kk-KZ" sz="2000" dirty="0" smtClean="0">
                <a:effectLst/>
              </a:rPr>
              <a:t>- Баспагер </a:t>
            </a:r>
            <a:r>
              <a:rPr lang="kk-KZ" sz="2000" dirty="0">
                <a:effectLst/>
              </a:rPr>
              <a:t>журналды немесе тікелей таратады немесе таратушыны қолданады</a:t>
            </a:r>
            <a:r>
              <a:rPr lang="ru-RU" sz="2000" dirty="0">
                <a:effectLst/>
              </a:rPr>
              <a:t/>
            </a:r>
            <a:br>
              <a:rPr lang="ru-RU" sz="2000" dirty="0">
                <a:effectLst/>
              </a:rPr>
            </a:br>
            <a:r>
              <a:rPr lang="ru-RU" sz="2000" dirty="0" smtClean="0">
                <a:effectLst/>
              </a:rPr>
              <a:t>- </a:t>
            </a:r>
            <a:r>
              <a:rPr lang="kk-KZ" sz="2000" dirty="0" smtClean="0">
                <a:effectLst/>
              </a:rPr>
              <a:t>Жазылушылар </a:t>
            </a:r>
            <a:r>
              <a:rPr lang="kk-KZ" sz="2000" dirty="0">
                <a:effectLst/>
              </a:rPr>
              <a:t>өздері жазылған басылымдарды </a:t>
            </a:r>
            <a:r>
              <a:rPr lang="kk-KZ" sz="2000" dirty="0" smtClean="0">
                <a:effectLst/>
              </a:rPr>
              <a:t>алады</a:t>
            </a:r>
            <a:br>
              <a:rPr lang="kk-KZ" sz="2000" dirty="0" smtClean="0">
                <a:effectLst/>
              </a:rPr>
            </a:br>
            <a:r>
              <a:rPr lang="kk-KZ" sz="2300" dirty="0" smtClean="0">
                <a:effectLst/>
              </a:rPr>
              <a:t>Реплиацияны түсіну үшін журналмен салыстыру пайдалы болғанмен,</a:t>
            </a:r>
            <a:r>
              <a:rPr lang="ru-RU" sz="2300" dirty="0"/>
              <a:t> SQL </a:t>
            </a:r>
            <a:r>
              <a:rPr lang="ru-RU" sz="2300" dirty="0" err="1"/>
              <a:t>Server</a:t>
            </a:r>
            <a:r>
              <a:rPr lang="ru-RU" sz="2300" dirty="0"/>
              <a:t> </a:t>
            </a:r>
            <a:r>
              <a:rPr lang="kk-KZ" sz="2300" dirty="0" smtClean="0">
                <a:effectLst/>
              </a:rPr>
              <a:t> репликациясына бұл метафорада көрсетілмеген  мүмкіндіктер кіретінін атап өткен жөн, атап айтсақ, жазылушының  </a:t>
            </a:r>
            <a:r>
              <a:rPr lang="kk-KZ" sz="2400" dirty="0" smtClean="0">
                <a:effectLst/>
              </a:rPr>
              <a:t>деректер өзгерісін жасай алуы және басылымдардың мақалаларында қосымша өзгерістер еенгізе алу мүмкіндігі</a:t>
            </a:r>
            <a:r>
              <a:rPr lang="ru-RU" sz="2300" dirty="0" smtClean="0"/>
              <a:t>.</a:t>
            </a:r>
            <a:r>
              <a:rPr lang="ru-RU" sz="2300" dirty="0"/>
              <a:t/>
            </a:r>
            <a:br>
              <a:rPr lang="ru-RU" sz="2300" dirty="0"/>
            </a:br>
            <a:endParaRPr lang="ru-RU" sz="2300" dirty="0"/>
          </a:p>
        </p:txBody>
      </p:sp>
      <p:sp>
        <p:nvSpPr>
          <p:cNvPr id="4" name="Заголовок 1"/>
          <p:cNvSpPr txBox="1">
            <a:spLocks/>
          </p:cNvSpPr>
          <p:nvPr/>
        </p:nvSpPr>
        <p:spPr>
          <a:xfrm>
            <a:off x="230104" y="5949280"/>
            <a:ext cx="8640960" cy="2232248"/>
          </a:xfrm>
          <a:prstGeom prst="rect">
            <a:avLst/>
          </a:prstGeom>
        </p:spPr>
        <p:txBody>
          <a:bodyPr vert="horz" lIns="91440" tIns="45720" rIns="91440" bIns="45720" rtlCol="0" anchor="t">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endParaRPr lang="ru-RU" sz="2200" dirty="0"/>
          </a:p>
        </p:txBody>
      </p:sp>
    </p:spTree>
    <p:extLst>
      <p:ext uri="{BB962C8B-B14F-4D97-AF65-F5344CB8AC3E}">
        <p14:creationId xmlns:p14="http://schemas.microsoft.com/office/powerpoint/2010/main" val="1094362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60" cy="2016224"/>
          </a:xfrm>
        </p:spPr>
        <p:txBody>
          <a:bodyPr anchor="t"/>
          <a:lstStyle/>
          <a:p>
            <a:pPr algn="just"/>
            <a:r>
              <a:rPr lang="ru-RU" sz="2400" b="1" dirty="0" smtClean="0">
                <a:effectLst/>
              </a:rPr>
              <a:t>Репликация </a:t>
            </a:r>
            <a:r>
              <a:rPr lang="ru-RU" sz="2400" b="1" dirty="0" err="1" smtClean="0">
                <a:effectLst/>
              </a:rPr>
              <a:t>топологиясы</a:t>
            </a:r>
            <a:r>
              <a:rPr lang="ru-RU" sz="2400" b="1" dirty="0" smtClean="0">
                <a:effectLst/>
              </a:rPr>
              <a:t> </a:t>
            </a:r>
            <a:r>
              <a:rPr lang="ru-RU" sz="2400" dirty="0">
                <a:effectLst/>
              </a:rPr>
              <a:t> </a:t>
            </a:r>
            <a:r>
              <a:rPr lang="ru-RU" sz="2400" dirty="0" err="1" smtClean="0">
                <a:effectLst/>
              </a:rPr>
              <a:t>серверлер</a:t>
            </a:r>
            <a:r>
              <a:rPr lang="ru-RU" sz="2400" dirty="0" smtClean="0">
                <a:effectLst/>
              </a:rPr>
              <a:t> мен </a:t>
            </a:r>
            <a:r>
              <a:rPr lang="ru-RU" sz="2400" dirty="0" err="1" smtClean="0">
                <a:effectLst/>
              </a:rPr>
              <a:t>көшірмелер</a:t>
            </a:r>
            <a:r>
              <a:rPr lang="ru-RU" sz="2400" dirty="0" smtClean="0">
                <a:effectLst/>
              </a:rPr>
              <a:t> </a:t>
            </a:r>
            <a:r>
              <a:rPr lang="ru-RU" sz="2400" dirty="0" err="1" smtClean="0">
                <a:effectLst/>
              </a:rPr>
              <a:t>арасындағы</a:t>
            </a:r>
            <a:r>
              <a:rPr lang="ru-RU" sz="2400" dirty="0" smtClean="0">
                <a:effectLst/>
              </a:rPr>
              <a:t> </a:t>
            </a:r>
            <a:r>
              <a:rPr lang="ru-RU" sz="2400" dirty="0" err="1" smtClean="0">
                <a:effectLst/>
              </a:rPr>
              <a:t>қатынастарды</a:t>
            </a:r>
            <a:r>
              <a:rPr lang="ru-RU" sz="2400" dirty="0" smtClean="0">
                <a:effectLst/>
              </a:rPr>
              <a:t> </a:t>
            </a:r>
            <a:r>
              <a:rPr lang="ru-RU" sz="2400" dirty="0" err="1" smtClean="0">
                <a:effectLst/>
              </a:rPr>
              <a:t>анықтайды</a:t>
            </a:r>
            <a:r>
              <a:rPr lang="ru-RU" sz="2400" dirty="0" smtClean="0">
                <a:effectLst/>
              </a:rPr>
              <a:t>. </a:t>
            </a:r>
            <a:r>
              <a:rPr lang="ru-RU" sz="2400" dirty="0" err="1" smtClean="0">
                <a:effectLst/>
              </a:rPr>
              <a:t>Баспагер</a:t>
            </a:r>
            <a:r>
              <a:rPr lang="ru-RU" sz="2400" dirty="0" smtClean="0">
                <a:effectLst/>
              </a:rPr>
              <a:t> мен </a:t>
            </a:r>
            <a:r>
              <a:rPr lang="ru-RU" sz="2400" dirty="0" err="1" smtClean="0">
                <a:effectLst/>
              </a:rPr>
              <a:t>жазылушылар</a:t>
            </a:r>
            <a:r>
              <a:rPr lang="ru-RU" sz="2400" dirty="0" smtClean="0">
                <a:effectLst/>
              </a:rPr>
              <a:t> </a:t>
            </a:r>
            <a:r>
              <a:rPr lang="ru-RU" sz="2400" dirty="0" err="1" smtClean="0">
                <a:effectLst/>
              </a:rPr>
              <a:t>арасында</a:t>
            </a:r>
            <a:r>
              <a:rPr lang="ru-RU" sz="2400" dirty="0" smtClean="0">
                <a:effectLst/>
              </a:rPr>
              <a:t> </a:t>
            </a:r>
            <a:r>
              <a:rPr lang="ru-RU" sz="2400" dirty="0" err="1" smtClean="0">
                <a:effectLst/>
              </a:rPr>
              <a:t>деректерді</a:t>
            </a:r>
            <a:r>
              <a:rPr lang="ru-RU" sz="2400" dirty="0" smtClean="0">
                <a:effectLst/>
              </a:rPr>
              <a:t> </a:t>
            </a:r>
            <a:r>
              <a:rPr lang="ru-RU" sz="2400" dirty="0" err="1" smtClean="0">
                <a:effectLst/>
              </a:rPr>
              <a:t>көшіру</a:t>
            </a:r>
            <a:r>
              <a:rPr lang="ru-RU" sz="2400" dirty="0" smtClean="0">
                <a:effectLst/>
              </a:rPr>
              <a:t> </a:t>
            </a:r>
            <a:r>
              <a:rPr lang="ru-RU" sz="2400" dirty="0" err="1" smtClean="0">
                <a:effectLst/>
              </a:rPr>
              <a:t>және</a:t>
            </a:r>
            <a:r>
              <a:rPr lang="ru-RU" sz="2400" dirty="0" smtClean="0">
                <a:effectLst/>
              </a:rPr>
              <a:t> </a:t>
            </a:r>
            <a:r>
              <a:rPr lang="ru-RU" sz="2400" dirty="0" err="1" smtClean="0">
                <a:effectLst/>
              </a:rPr>
              <a:t>жылжыту</a:t>
            </a:r>
            <a:r>
              <a:rPr lang="ru-RU" sz="2400" dirty="0" smtClean="0">
                <a:effectLst/>
              </a:rPr>
              <a:t> </a:t>
            </a:r>
            <a:r>
              <a:rPr lang="ru-RU" sz="2400" dirty="0" err="1" smtClean="0">
                <a:effectLst/>
              </a:rPr>
              <a:t>үшін</a:t>
            </a:r>
            <a:r>
              <a:rPr lang="ru-RU" sz="2400" dirty="0" smtClean="0">
                <a:effectLst/>
              </a:rPr>
              <a:t> </a:t>
            </a:r>
            <a:r>
              <a:rPr lang="ru-RU" sz="2400" dirty="0" err="1" smtClean="0">
                <a:effectLst/>
              </a:rPr>
              <a:t>жауап</a:t>
            </a:r>
            <a:r>
              <a:rPr lang="ru-RU" sz="2400" dirty="0" smtClean="0">
                <a:effectLst/>
              </a:rPr>
              <a:t> </a:t>
            </a:r>
            <a:r>
              <a:rPr lang="ru-RU" sz="2400" dirty="0" err="1" smtClean="0">
                <a:effectLst/>
              </a:rPr>
              <a:t>беретін</a:t>
            </a:r>
            <a:r>
              <a:rPr lang="ru-RU" sz="2400" dirty="0" smtClean="0">
                <a:effectLst/>
              </a:rPr>
              <a:t> </a:t>
            </a:r>
            <a:r>
              <a:rPr lang="ru-RU" sz="2400" dirty="0" err="1" smtClean="0">
                <a:effectLst/>
              </a:rPr>
              <a:t>репликацияны</a:t>
            </a:r>
            <a:r>
              <a:rPr lang="kk-KZ" sz="2400" dirty="0" smtClean="0">
                <a:effectLst/>
              </a:rPr>
              <a:t>ң бірнеше үдерісі (агент деп аталады) бар</a:t>
            </a:r>
            <a:r>
              <a:rPr lang="ru-RU" sz="2400" dirty="0" smtClean="0">
                <a:effectLst/>
              </a:rPr>
              <a:t>. </a:t>
            </a:r>
            <a:endParaRPr lang="ru-RU" sz="2400" dirty="0"/>
          </a:p>
        </p:txBody>
      </p:sp>
      <p:pic>
        <p:nvPicPr>
          <p:cNvPr id="1026" name="Picture 2" descr="Компоненты репликации и потоки данны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132856"/>
            <a:ext cx="7609525"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225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856984" cy="3672408"/>
          </a:xfrm>
        </p:spPr>
        <p:txBody>
          <a:bodyPr anchor="t"/>
          <a:lstStyle/>
          <a:p>
            <a:pPr algn="just"/>
            <a:r>
              <a:rPr lang="kk-KZ" sz="2400" b="1" dirty="0">
                <a:effectLst/>
              </a:rPr>
              <a:t>Баспагер</a:t>
            </a:r>
            <a:r>
              <a:rPr lang="kk-KZ" sz="2400" dirty="0">
                <a:effectLst/>
              </a:rPr>
              <a:t> – репликацияның құралдарымен деректерді басқа жерлерде қол жетімді ететін деректер базасының данасы. Баспагердің бір немесе бірнеше басылымы болуы мүмкін.</a:t>
            </a:r>
            <a:r>
              <a:rPr lang="ru-RU" sz="2400" dirty="0">
                <a:effectLst/>
              </a:rPr>
              <a:t/>
            </a:r>
            <a:br>
              <a:rPr lang="ru-RU" sz="2400" dirty="0">
                <a:effectLst/>
              </a:rPr>
            </a:br>
            <a:r>
              <a:rPr lang="kk-KZ" sz="2400" b="1" dirty="0">
                <a:effectLst/>
              </a:rPr>
              <a:t>Басылым</a:t>
            </a:r>
            <a:r>
              <a:rPr lang="kk-KZ" sz="2400" dirty="0">
                <a:effectLst/>
              </a:rPr>
              <a:t> – бір деректер базасына жататын бір немесе бірнеше мақалалардың жиыны. Бірнеше мақаланы бір репликацияға топтастыру бір блок түрінде репликацияланатын   деректер базасындағы логикалық байланысқан объектілер мен деректердің жиынын көрсетуді жеңілдетеді. </a:t>
            </a:r>
            <a:r>
              <a:rPr lang="ru-RU" sz="2400" dirty="0">
                <a:effectLst/>
              </a:rPr>
              <a:t/>
            </a:r>
            <a:br>
              <a:rPr lang="ru-RU" sz="2400" dirty="0">
                <a:effectLst/>
              </a:rPr>
            </a:br>
            <a:r>
              <a:rPr lang="kk-KZ" sz="2400" b="1" dirty="0">
                <a:effectLst/>
              </a:rPr>
              <a:t>Мақала</a:t>
            </a:r>
            <a:r>
              <a:rPr lang="kk-KZ" sz="2400" dirty="0">
                <a:effectLst/>
              </a:rPr>
              <a:t> –деректер базасының басылымға кірген объектісін анықтайды. Басылымда мақалалардың әртүрлі титптері болуы мүмкін, оның ішінде кестелер, көріністер, сақтаулы процедуралар және т.б. объектілер. Егер кестелер мақала түрінде жарияланатын болса, онда жазылушыларға жіберілетін деректердің бағандар мен жолдарының санын шектеу үшін сүзгіні (фильтр) қолдануға болады</a:t>
            </a:r>
            <a:r>
              <a:rPr lang="ru-RU" sz="2400" dirty="0" smtClean="0"/>
              <a:t>.</a:t>
            </a:r>
            <a:r>
              <a:rPr lang="ru-RU" sz="2400" dirty="0"/>
              <a:t/>
            </a:r>
            <a:br>
              <a:rPr lang="ru-RU" sz="2400" dirty="0"/>
            </a:br>
            <a:r>
              <a:rPr lang="en-US" sz="2400" dirty="0"/>
              <a:t/>
            </a:r>
            <a:br>
              <a:rPr lang="en-US" sz="2400" dirty="0"/>
            </a:br>
            <a:r>
              <a:rPr lang="ru-RU" sz="2400" dirty="0"/>
              <a:t/>
            </a:r>
            <a:br>
              <a:rPr lang="ru-RU" sz="2400" dirty="0"/>
            </a:br>
            <a:endParaRPr lang="ru-RU" sz="2400" dirty="0"/>
          </a:p>
        </p:txBody>
      </p:sp>
    </p:spTree>
    <p:extLst>
      <p:ext uri="{BB962C8B-B14F-4D97-AF65-F5344CB8AC3E}">
        <p14:creationId xmlns:p14="http://schemas.microsoft.com/office/powerpoint/2010/main" val="8606517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8856984" cy="3672408"/>
          </a:xfrm>
        </p:spPr>
        <p:txBody>
          <a:bodyPr anchor="t"/>
          <a:lstStyle/>
          <a:p>
            <a:pPr algn="just"/>
            <a:r>
              <a:rPr lang="kk-KZ" sz="2400" b="1" dirty="0">
                <a:effectLst/>
              </a:rPr>
              <a:t>Таратушы</a:t>
            </a:r>
            <a:r>
              <a:rPr lang="kk-KZ" sz="2400" dirty="0">
                <a:effectLst/>
              </a:rPr>
              <a:t> – бір немесе бірнеше баспагермен байланысқан репликацияның арнайы деректерінің қоймасы ретінде әрекет ететін деректер басзасының объектісі. Әрбір таратушы жеке таратушыда орналасқан бір деректер базасымен (таратушының деректер базасы деп аталады) байланысқан. Таратушының деректер базасы репликация күйі туралы ақпаратты, басылымның метадеректерін сақтайды және кейде деректерді баспагерден жазылушыларға жылжыту үшін кезек ретінде қызмет етеді. </a:t>
            </a:r>
            <a:r>
              <a:rPr lang="ru-RU" sz="2400" dirty="0">
                <a:effectLst/>
              </a:rPr>
              <a:t/>
            </a:r>
            <a:br>
              <a:rPr lang="ru-RU" sz="2400" dirty="0">
                <a:effectLst/>
              </a:rPr>
            </a:br>
            <a:r>
              <a:rPr lang="ru-RU" sz="2400" dirty="0" smtClean="0">
                <a:effectLst/>
              </a:rPr>
              <a:t/>
            </a:r>
            <a:br>
              <a:rPr lang="ru-RU" sz="2400" dirty="0" smtClean="0">
                <a:effectLst/>
              </a:rPr>
            </a:br>
            <a:r>
              <a:rPr lang="kk-KZ" sz="2400" b="1" dirty="0" smtClean="0">
                <a:effectLst/>
              </a:rPr>
              <a:t>Жазылушылар</a:t>
            </a:r>
            <a:r>
              <a:rPr lang="kk-KZ" sz="2400" dirty="0" smtClean="0">
                <a:effectLst/>
              </a:rPr>
              <a:t> </a:t>
            </a:r>
            <a:r>
              <a:rPr lang="kk-KZ" sz="2400" dirty="0">
                <a:effectLst/>
              </a:rPr>
              <a:t>– репликацияланған деректерді алатын және деректерді бірнеше баспагерлерден және басылымдардан ала алатын деректер базасының объектісі. Таңдалған репликация типіне байланысты жазылушы деректердің өзгерісін баспагерге жібере алады немесе бұл деректерді басқа жазылушыларға қайта басып шығара алады</a:t>
            </a:r>
            <a:r>
              <a:rPr lang="ru-RU" sz="2400" dirty="0" smtClean="0"/>
              <a:t>.</a:t>
            </a:r>
            <a:endParaRPr lang="ru-RU" sz="2400" dirty="0"/>
          </a:p>
        </p:txBody>
      </p:sp>
    </p:spTree>
    <p:extLst>
      <p:ext uri="{BB962C8B-B14F-4D97-AF65-F5344CB8AC3E}">
        <p14:creationId xmlns:p14="http://schemas.microsoft.com/office/powerpoint/2010/main" val="172309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856984" cy="3672408"/>
          </a:xfrm>
        </p:spPr>
        <p:txBody>
          <a:bodyPr anchor="t"/>
          <a:lstStyle/>
          <a:p>
            <a:pPr algn="just"/>
            <a:r>
              <a:rPr lang="ru-RU" sz="2400" b="1" dirty="0" err="1" smtClean="0"/>
              <a:t>Басылым</a:t>
            </a:r>
            <a:r>
              <a:rPr lang="ru-RU" sz="2400" b="1" dirty="0" smtClean="0"/>
              <a:t> </a:t>
            </a:r>
            <a:r>
              <a:rPr lang="ru-RU" sz="2400" b="1" dirty="0"/>
              <a:t>— </a:t>
            </a:r>
            <a:r>
              <a:rPr lang="kk-KZ" sz="2400" dirty="0">
                <a:effectLst/>
              </a:rPr>
              <a:t>бір деректер базасына жататын бір немесе бірнеше мақалалардың жиыны. Бірнеше мақаланы бір репликацияға топтастыру бір блок түрінде репликацияланатын   деректер базасындағы логикалық байланысқан объектілер мен деректердің жиынын көрсетуді </a:t>
            </a:r>
            <a:r>
              <a:rPr lang="kk-KZ" sz="2400" dirty="0" smtClean="0">
                <a:effectLst/>
              </a:rPr>
              <a:t>жеңілдетеді</a:t>
            </a:r>
            <a:r>
              <a:rPr lang="ru-RU" sz="2400" dirty="0" smtClean="0">
                <a:effectLst/>
              </a:rPr>
              <a:t>.</a:t>
            </a:r>
            <a:br>
              <a:rPr lang="ru-RU" sz="2400" dirty="0" smtClean="0">
                <a:effectLst/>
              </a:rPr>
            </a:br>
            <a:r>
              <a:rPr lang="ru-RU" sz="2400" b="1" dirty="0"/>
              <a:t/>
            </a:r>
            <a:br>
              <a:rPr lang="ru-RU" sz="2400" b="1" dirty="0"/>
            </a:br>
            <a:r>
              <a:rPr lang="ru-RU" sz="2400" b="1" dirty="0" err="1" smtClean="0"/>
              <a:t>Жазылым</a:t>
            </a:r>
            <a:r>
              <a:rPr lang="ru-RU" sz="2400" b="1" dirty="0" smtClean="0"/>
              <a:t> </a:t>
            </a:r>
            <a:r>
              <a:rPr lang="ru-RU" sz="2400" b="1" dirty="0"/>
              <a:t>— </a:t>
            </a:r>
            <a:r>
              <a:rPr lang="ru-RU" sz="2400" dirty="0" err="1" smtClean="0">
                <a:effectLst/>
              </a:rPr>
              <a:t>бұл</a:t>
            </a:r>
            <a:r>
              <a:rPr lang="ru-RU" sz="2400" dirty="0" smtClean="0">
                <a:effectLst/>
              </a:rPr>
              <a:t> </a:t>
            </a:r>
            <a:r>
              <a:rPr lang="ru-RU" sz="2400" dirty="0" err="1" smtClean="0">
                <a:effectLst/>
              </a:rPr>
              <a:t>жазылушыға</a:t>
            </a:r>
            <a:r>
              <a:rPr lang="ru-RU" sz="2400" dirty="0" smtClean="0">
                <a:effectLst/>
              </a:rPr>
              <a:t> </a:t>
            </a:r>
            <a:r>
              <a:rPr lang="ru-RU" sz="2400" dirty="0" err="1" smtClean="0">
                <a:effectLst/>
              </a:rPr>
              <a:t>басылымның</a:t>
            </a:r>
            <a:r>
              <a:rPr lang="ru-RU" sz="2400" dirty="0" smtClean="0">
                <a:effectLst/>
              </a:rPr>
              <a:t> </a:t>
            </a:r>
            <a:r>
              <a:rPr lang="ru-RU" sz="2400" dirty="0" err="1" smtClean="0">
                <a:effectLst/>
              </a:rPr>
              <a:t>ккөшірмесін</a:t>
            </a:r>
            <a:r>
              <a:rPr lang="ru-RU" sz="2400" dirty="0" smtClean="0">
                <a:effectLst/>
              </a:rPr>
              <a:t> </a:t>
            </a:r>
            <a:r>
              <a:rPr lang="ru-RU" sz="2400" dirty="0" err="1" smtClean="0">
                <a:effectLst/>
              </a:rPr>
              <a:t>жеткізуге</a:t>
            </a:r>
            <a:r>
              <a:rPr lang="ru-RU" sz="2400" dirty="0" smtClean="0">
                <a:effectLst/>
              </a:rPr>
              <a:t> </a:t>
            </a:r>
            <a:r>
              <a:rPr lang="ru-RU" sz="2400" dirty="0" err="1" smtClean="0">
                <a:effectLst/>
              </a:rPr>
              <a:t>сұраныс</a:t>
            </a:r>
            <a:r>
              <a:rPr lang="ru-RU" sz="2400" dirty="0" smtClean="0">
                <a:effectLst/>
              </a:rPr>
              <a:t>.</a:t>
            </a:r>
            <a:r>
              <a:rPr lang="ru-RU" sz="2400" b="1" dirty="0" smtClean="0"/>
              <a:t> </a:t>
            </a:r>
            <a:r>
              <a:rPr lang="ru-RU" sz="2400" dirty="0" err="1" smtClean="0">
                <a:effectLst/>
              </a:rPr>
              <a:t>Жазылу</a:t>
            </a:r>
            <a:r>
              <a:rPr lang="ru-RU" sz="2400" dirty="0" smtClean="0">
                <a:effectLst/>
              </a:rPr>
              <a:t> </a:t>
            </a:r>
            <a:r>
              <a:rPr lang="ru-RU" sz="2400" dirty="0" err="1" smtClean="0">
                <a:effectLst/>
              </a:rPr>
              <a:t>қандай</a:t>
            </a:r>
            <a:r>
              <a:rPr lang="ru-RU" sz="2400" dirty="0" smtClean="0">
                <a:effectLst/>
              </a:rPr>
              <a:t> </a:t>
            </a:r>
            <a:r>
              <a:rPr lang="ru-RU" sz="2400" dirty="0" err="1" smtClean="0">
                <a:effectLst/>
              </a:rPr>
              <a:t>басылым</a:t>
            </a:r>
            <a:r>
              <a:rPr lang="ru-RU" sz="2400" dirty="0" smtClean="0">
                <a:effectLst/>
              </a:rPr>
              <a:t>, </a:t>
            </a:r>
            <a:r>
              <a:rPr lang="ru-RU" sz="2400" dirty="0" err="1" smtClean="0">
                <a:effectLst/>
              </a:rPr>
              <a:t>қайда</a:t>
            </a:r>
            <a:r>
              <a:rPr lang="ru-RU" sz="2400" dirty="0" smtClean="0">
                <a:effectLst/>
              </a:rPr>
              <a:t> </a:t>
            </a:r>
            <a:r>
              <a:rPr lang="ru-RU" sz="2400" dirty="0" err="1" smtClean="0">
                <a:effectLst/>
              </a:rPr>
              <a:t>және</a:t>
            </a:r>
            <a:r>
              <a:rPr lang="ru-RU" sz="2400" dirty="0" smtClean="0">
                <a:effectLst/>
              </a:rPr>
              <a:t> </a:t>
            </a:r>
            <a:r>
              <a:rPr lang="ru-RU" sz="2400" dirty="0" err="1" smtClean="0">
                <a:effectLst/>
              </a:rPr>
              <a:t>қашан</a:t>
            </a:r>
            <a:r>
              <a:rPr lang="ru-RU" sz="2400" dirty="0" smtClean="0">
                <a:effectLst/>
              </a:rPr>
              <a:t> </a:t>
            </a:r>
            <a:r>
              <a:rPr lang="ru-RU" sz="2400" dirty="0" err="1" smtClean="0">
                <a:effectLst/>
              </a:rPr>
              <a:t>алынатынын</a:t>
            </a:r>
            <a:r>
              <a:rPr lang="ru-RU" sz="2400" dirty="0" smtClean="0">
                <a:effectLst/>
              </a:rPr>
              <a:t> </a:t>
            </a:r>
            <a:r>
              <a:rPr lang="ru-RU" sz="2400" dirty="0" err="1" smtClean="0">
                <a:effectLst/>
              </a:rPr>
              <a:t>анықтайды</a:t>
            </a:r>
            <a:r>
              <a:rPr lang="ru-RU" sz="2400" dirty="0" smtClean="0">
                <a:effectLst/>
              </a:rPr>
              <a:t>. </a:t>
            </a:r>
            <a:r>
              <a:rPr lang="ru-RU" sz="2400" dirty="0" err="1" smtClean="0">
                <a:effectLst/>
              </a:rPr>
              <a:t>Жазылудың</a:t>
            </a:r>
            <a:r>
              <a:rPr lang="ru-RU" sz="2400" dirty="0" smtClean="0">
                <a:effectLst/>
              </a:rPr>
              <a:t> </a:t>
            </a:r>
            <a:r>
              <a:rPr lang="ru-RU" sz="2400" dirty="0" err="1" smtClean="0">
                <a:effectLst/>
              </a:rPr>
              <a:t>екі</a:t>
            </a:r>
            <a:r>
              <a:rPr lang="ru-RU" sz="2400" dirty="0" smtClean="0">
                <a:effectLst/>
              </a:rPr>
              <a:t> </a:t>
            </a:r>
            <a:r>
              <a:rPr lang="ru-RU" sz="2400" dirty="0" err="1" smtClean="0">
                <a:effectLst/>
              </a:rPr>
              <a:t>типі</a:t>
            </a:r>
            <a:r>
              <a:rPr lang="ru-RU" sz="2400" dirty="0" smtClean="0">
                <a:effectLst/>
              </a:rPr>
              <a:t> бар: </a:t>
            </a:r>
            <a:r>
              <a:rPr lang="ru-RU" sz="2400" dirty="0" err="1" smtClean="0">
                <a:effectLst/>
              </a:rPr>
              <a:t>мәжбүрлік</a:t>
            </a:r>
            <a:r>
              <a:rPr lang="ru-RU" sz="2400" dirty="0" smtClean="0">
                <a:effectLst/>
              </a:rPr>
              <a:t> </a:t>
            </a:r>
            <a:r>
              <a:rPr lang="ru-RU" sz="2400" dirty="0" err="1" smtClean="0">
                <a:effectLst/>
              </a:rPr>
              <a:t>және</a:t>
            </a:r>
            <a:r>
              <a:rPr lang="ru-RU" sz="2400" dirty="0" smtClean="0">
                <a:effectLst/>
              </a:rPr>
              <a:t> </a:t>
            </a:r>
            <a:r>
              <a:rPr lang="ru-RU" sz="2400" dirty="0" err="1" smtClean="0">
                <a:effectLst/>
              </a:rPr>
              <a:t>сұраныс</a:t>
            </a:r>
            <a:r>
              <a:rPr lang="ru-RU" sz="2400" dirty="0" smtClean="0">
                <a:effectLst/>
              </a:rPr>
              <a:t> </a:t>
            </a:r>
            <a:r>
              <a:rPr lang="ru-RU" sz="2400" dirty="0" err="1" smtClean="0">
                <a:effectLst/>
              </a:rPr>
              <a:t>бойынша</a:t>
            </a:r>
            <a:r>
              <a:rPr lang="ru-RU" sz="2400" dirty="0" smtClean="0">
                <a:effectLst/>
              </a:rPr>
              <a:t>.</a:t>
            </a:r>
            <a:br>
              <a:rPr lang="ru-RU" sz="2400" dirty="0" smtClean="0">
                <a:effectLst/>
              </a:rPr>
            </a:br>
            <a:r>
              <a:rPr lang="en-US" sz="2400" b="1" dirty="0"/>
              <a:t/>
            </a:r>
            <a:br>
              <a:rPr lang="en-US" sz="2400" b="1" dirty="0"/>
            </a:br>
            <a:r>
              <a:rPr lang="kk-KZ" sz="2400" dirty="0" smtClean="0">
                <a:effectLst/>
              </a:rPr>
              <a:t>Репликацияны </a:t>
            </a:r>
            <a:r>
              <a:rPr lang="kk-KZ" sz="2400" dirty="0">
                <a:effectLst/>
              </a:rPr>
              <a:t>түсіну үшін журналмен салыстыру пайдалы болғанмен,</a:t>
            </a:r>
            <a:r>
              <a:rPr lang="ru-RU" sz="2400" dirty="0"/>
              <a:t> SQL </a:t>
            </a:r>
            <a:r>
              <a:rPr lang="ru-RU" sz="2400" dirty="0" err="1"/>
              <a:t>Server</a:t>
            </a:r>
            <a:r>
              <a:rPr lang="ru-RU" sz="2400" dirty="0"/>
              <a:t> </a:t>
            </a:r>
            <a:r>
              <a:rPr lang="kk-KZ" sz="2400" dirty="0">
                <a:effectLst/>
              </a:rPr>
              <a:t> репликациясына бұл метафорада көрсетілмеген  мүмкіндіктер кіретінін атап өткен жөн, атап айтсақ, жазылушының  деректер өзгерісін жасай алуы және </a:t>
            </a:r>
            <a:r>
              <a:rPr lang="kk-KZ" sz="2400" dirty="0" smtClean="0">
                <a:effectLst/>
              </a:rPr>
              <a:t>баспагердің басылымдар </a:t>
            </a:r>
            <a:r>
              <a:rPr lang="kk-KZ" sz="2400" dirty="0">
                <a:effectLst/>
              </a:rPr>
              <a:t>мақалаларында қосымша өзгерістер </a:t>
            </a:r>
            <a:r>
              <a:rPr lang="kk-KZ" sz="2400" dirty="0" smtClean="0">
                <a:effectLst/>
              </a:rPr>
              <a:t>енгізе </a:t>
            </a:r>
            <a:r>
              <a:rPr lang="kk-KZ" sz="2400" dirty="0">
                <a:effectLst/>
              </a:rPr>
              <a:t>алу </a:t>
            </a:r>
            <a:r>
              <a:rPr lang="kk-KZ" sz="2400" dirty="0" smtClean="0">
                <a:effectLst/>
              </a:rPr>
              <a:t>мүмкіндігі</a:t>
            </a:r>
            <a:r>
              <a:rPr lang="ru-RU" sz="2400" dirty="0" smtClean="0">
                <a:effectLst/>
              </a:rPr>
              <a:t>.</a:t>
            </a:r>
            <a:endParaRPr lang="ru-RU" sz="2400" dirty="0"/>
          </a:p>
        </p:txBody>
      </p:sp>
    </p:spTree>
    <p:extLst>
      <p:ext uri="{BB962C8B-B14F-4D97-AF65-F5344CB8AC3E}">
        <p14:creationId xmlns:p14="http://schemas.microsoft.com/office/powerpoint/2010/main" val="2414481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1256" y="1196752"/>
            <a:ext cx="8115240" cy="2152650"/>
          </a:xfrm>
        </p:spPr>
        <p:txBody>
          <a:bodyPr/>
          <a:lstStyle/>
          <a:p>
            <a:r>
              <a:rPr lang="en-US" sz="4800" dirty="0"/>
              <a:t>MICROSOFT SQL SERVER</a:t>
            </a:r>
            <a:endParaRPr lang="ru-RU" sz="4800" dirty="0"/>
          </a:p>
        </p:txBody>
      </p:sp>
      <p:sp>
        <p:nvSpPr>
          <p:cNvPr id="3" name="Подзаголовок 2"/>
          <p:cNvSpPr>
            <a:spLocks noGrp="1"/>
          </p:cNvSpPr>
          <p:nvPr>
            <p:ph type="subTitle" idx="1"/>
          </p:nvPr>
        </p:nvSpPr>
        <p:spPr>
          <a:xfrm>
            <a:off x="2133600" y="3356992"/>
            <a:ext cx="6172200" cy="685800"/>
          </a:xfrm>
        </p:spPr>
        <p:txBody>
          <a:bodyPr>
            <a:normAutofit fontScale="70000" lnSpcReduction="20000"/>
          </a:bodyPr>
          <a:lstStyle/>
          <a:p>
            <a:r>
              <a:rPr lang="ru-RU" sz="2800" dirty="0" smtClean="0"/>
              <a:t>РЕПЛИКАЦИЯ. </a:t>
            </a:r>
          </a:p>
          <a:p>
            <a:r>
              <a:rPr lang="ru-RU" sz="2800" dirty="0" smtClean="0"/>
              <a:t>ТҮРЛЕРІ МЕН ЕРЕКШЕЛІКТЕРІ.</a:t>
            </a:r>
            <a:endParaRPr lang="ru-RU" sz="2800" dirty="0"/>
          </a:p>
        </p:txBody>
      </p:sp>
    </p:spTree>
    <p:extLst>
      <p:ext uri="{BB962C8B-B14F-4D97-AF65-F5344CB8AC3E}">
        <p14:creationId xmlns:p14="http://schemas.microsoft.com/office/powerpoint/2010/main" val="10339237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24744"/>
            <a:ext cx="8856984" cy="3672408"/>
          </a:xfrm>
        </p:spPr>
        <p:txBody>
          <a:bodyPr anchor="t"/>
          <a:lstStyle/>
          <a:p>
            <a:pPr algn="just"/>
            <a:r>
              <a:rPr lang="ru-RU" sz="2200" dirty="0" err="1" smtClean="0">
                <a:effectLst/>
              </a:rPr>
              <a:t>Репликациялар</a:t>
            </a:r>
            <a:r>
              <a:rPr lang="ru-RU" sz="2200" dirty="0" smtClean="0">
                <a:effectLst/>
              </a:rPr>
              <a:t> </a:t>
            </a:r>
            <a:r>
              <a:rPr lang="ru-RU" sz="2200" dirty="0" err="1" smtClean="0">
                <a:effectLst/>
              </a:rPr>
              <a:t>транзакциясы</a:t>
            </a:r>
            <a:r>
              <a:rPr lang="ru-RU" sz="2200" dirty="0" smtClean="0">
                <a:effectLst/>
              </a:rPr>
              <a:t> </a:t>
            </a:r>
            <a:r>
              <a:rPr lang="ru-RU" sz="2200" dirty="0" err="1" smtClean="0">
                <a:effectLst/>
              </a:rPr>
              <a:t>басылымның</a:t>
            </a:r>
            <a:r>
              <a:rPr lang="ru-RU" sz="2200" dirty="0" smtClean="0">
                <a:effectLst/>
              </a:rPr>
              <a:t> </a:t>
            </a:r>
            <a:r>
              <a:rPr lang="ru-RU" sz="2200" dirty="0" err="1" smtClean="0">
                <a:effectLst/>
              </a:rPr>
              <a:t>объектілері</a:t>
            </a:r>
            <a:r>
              <a:rPr lang="ru-RU" sz="2200" dirty="0" smtClean="0">
                <a:effectLst/>
              </a:rPr>
              <a:t> мен ДБ </a:t>
            </a:r>
            <a:r>
              <a:rPr lang="ru-RU" sz="2200" dirty="0" err="1" smtClean="0">
                <a:effectLst/>
              </a:rPr>
              <a:t>деректерінің</a:t>
            </a:r>
            <a:r>
              <a:rPr lang="ru-RU" sz="2200" dirty="0" smtClean="0">
                <a:effectLst/>
              </a:rPr>
              <a:t> </a:t>
            </a:r>
            <a:r>
              <a:rPr lang="ru-RU" sz="2200" dirty="0" err="1" smtClean="0">
                <a:effectLst/>
              </a:rPr>
              <a:t>жедел</a:t>
            </a:r>
            <a:r>
              <a:rPr lang="ru-RU" sz="2200" dirty="0" smtClean="0">
                <a:effectLst/>
              </a:rPr>
              <a:t> </a:t>
            </a:r>
            <a:r>
              <a:rPr lang="ru-RU" sz="2200" dirty="0" err="1" smtClean="0">
                <a:effectLst/>
              </a:rPr>
              <a:t>түсірілімін</a:t>
            </a:r>
            <a:r>
              <a:rPr lang="ru-RU" sz="2200" dirty="0" smtClean="0">
                <a:effectLst/>
              </a:rPr>
              <a:t> </a:t>
            </a:r>
            <a:r>
              <a:rPr lang="ru-RU" sz="2200" dirty="0" err="1" smtClean="0">
                <a:effectLst/>
              </a:rPr>
              <a:t>жасаудан</a:t>
            </a:r>
            <a:r>
              <a:rPr lang="ru-RU" sz="2200" dirty="0" smtClean="0">
                <a:effectLst/>
              </a:rPr>
              <a:t> </a:t>
            </a:r>
            <a:r>
              <a:rPr lang="ru-RU" sz="2200" dirty="0" err="1" smtClean="0">
                <a:effectLst/>
              </a:rPr>
              <a:t>бастайды</a:t>
            </a:r>
            <a:r>
              <a:rPr lang="ru-RU" sz="2200" dirty="0" smtClean="0">
                <a:effectLst/>
              </a:rPr>
              <a:t>. </a:t>
            </a:r>
            <a:r>
              <a:rPr lang="ru-RU" sz="2200" dirty="0" err="1" smtClean="0">
                <a:effectLst/>
              </a:rPr>
              <a:t>Бастапқы</a:t>
            </a:r>
            <a:r>
              <a:rPr lang="ru-RU" sz="2200" dirty="0" smtClean="0">
                <a:effectLst/>
              </a:rPr>
              <a:t> </a:t>
            </a:r>
            <a:r>
              <a:rPr lang="ru-RU" sz="2200" dirty="0" err="1" smtClean="0">
                <a:effectLst/>
              </a:rPr>
              <a:t>жедел</a:t>
            </a:r>
            <a:r>
              <a:rPr lang="ru-RU" sz="2200" dirty="0" smtClean="0">
                <a:effectLst/>
              </a:rPr>
              <a:t> </a:t>
            </a:r>
            <a:r>
              <a:rPr lang="ru-RU" sz="2200" dirty="0" err="1" smtClean="0">
                <a:effectLst/>
              </a:rPr>
              <a:t>түсірілім</a:t>
            </a:r>
            <a:r>
              <a:rPr lang="ru-RU" sz="2200" dirty="0" smtClean="0">
                <a:effectLst/>
              </a:rPr>
              <a:t> </a:t>
            </a:r>
            <a:r>
              <a:rPr lang="ru-RU" sz="2200" dirty="0" err="1" smtClean="0">
                <a:effectLst/>
              </a:rPr>
              <a:t>құрылғанан</a:t>
            </a:r>
            <a:r>
              <a:rPr lang="ru-RU" sz="2200" dirty="0" smtClean="0">
                <a:effectLst/>
              </a:rPr>
              <a:t> </a:t>
            </a:r>
            <a:r>
              <a:rPr lang="ru-RU" sz="2200" dirty="0" err="1" smtClean="0">
                <a:effectLst/>
              </a:rPr>
              <a:t>соң</a:t>
            </a:r>
            <a:r>
              <a:rPr lang="ru-RU" sz="2200" dirty="0" smtClean="0">
                <a:effectLst/>
              </a:rPr>
              <a:t>, </a:t>
            </a:r>
            <a:r>
              <a:rPr lang="ru-RU" sz="2200" dirty="0" err="1" smtClean="0">
                <a:effectLst/>
              </a:rPr>
              <a:t>баспагердегі</a:t>
            </a:r>
            <a:r>
              <a:rPr lang="ru-RU" sz="2200" dirty="0" smtClean="0">
                <a:effectLst/>
              </a:rPr>
              <a:t> </a:t>
            </a:r>
            <a:r>
              <a:rPr lang="ru-RU" sz="2200" dirty="0" err="1" smtClean="0">
                <a:effectLst/>
              </a:rPr>
              <a:t>келесі</a:t>
            </a:r>
            <a:r>
              <a:rPr lang="ru-RU" sz="2200" dirty="0" smtClean="0">
                <a:effectLst/>
              </a:rPr>
              <a:t> </a:t>
            </a:r>
            <a:r>
              <a:rPr lang="ru-RU" sz="2200" dirty="0" err="1" smtClean="0">
                <a:effectLst/>
              </a:rPr>
              <a:t>деректер</a:t>
            </a:r>
            <a:r>
              <a:rPr lang="ru-RU" sz="2200" dirty="0" smtClean="0">
                <a:effectLst/>
              </a:rPr>
              <a:t> мен </a:t>
            </a:r>
            <a:r>
              <a:rPr lang="ru-RU" sz="2200" dirty="0" err="1" smtClean="0">
                <a:effectLst/>
              </a:rPr>
              <a:t>сұлбалардың</a:t>
            </a:r>
            <a:r>
              <a:rPr lang="ru-RU" sz="2200" dirty="0" smtClean="0">
                <a:effectLst/>
              </a:rPr>
              <a:t> </a:t>
            </a:r>
            <a:r>
              <a:rPr lang="ru-RU" sz="2200" dirty="0" err="1" smtClean="0">
                <a:effectLst/>
              </a:rPr>
              <a:t>өзгерістері</a:t>
            </a:r>
            <a:r>
              <a:rPr lang="ru-RU" sz="2200" dirty="0" smtClean="0">
                <a:effectLst/>
              </a:rPr>
              <a:t> </a:t>
            </a:r>
            <a:r>
              <a:rPr lang="ru-RU" sz="2200" dirty="0" err="1" smtClean="0">
                <a:effectLst/>
              </a:rPr>
              <a:t>жазылушыларға</a:t>
            </a:r>
            <a:r>
              <a:rPr lang="ru-RU" sz="2200" dirty="0" smtClean="0">
                <a:effectLst/>
              </a:rPr>
              <a:t> </a:t>
            </a:r>
            <a:r>
              <a:rPr lang="ru-RU" sz="2200" dirty="0" err="1" smtClean="0">
                <a:effectLst/>
              </a:rPr>
              <a:t>ешбір</a:t>
            </a:r>
            <a:r>
              <a:rPr lang="ru-RU" sz="2200" dirty="0" smtClean="0">
                <a:effectLst/>
              </a:rPr>
              <a:t> </a:t>
            </a:r>
            <a:r>
              <a:rPr lang="ru-RU" sz="2200" dirty="0" err="1" smtClean="0">
                <a:effectLst/>
              </a:rPr>
              <a:t>кедергісіз</a:t>
            </a:r>
            <a:r>
              <a:rPr lang="ru-RU" sz="2200" dirty="0" smtClean="0">
                <a:effectLst/>
              </a:rPr>
              <a:t> (</a:t>
            </a:r>
            <a:r>
              <a:rPr lang="ru-RU" sz="2200" dirty="0" err="1" smtClean="0">
                <a:effectLst/>
              </a:rPr>
              <a:t>реалды</a:t>
            </a:r>
            <a:r>
              <a:rPr lang="ru-RU" sz="2200" dirty="0" smtClean="0">
                <a:effectLst/>
              </a:rPr>
              <a:t> </a:t>
            </a:r>
            <a:r>
              <a:rPr lang="ru-RU" sz="2200" dirty="0" err="1" smtClean="0">
                <a:effectLst/>
              </a:rPr>
              <a:t>уақытта</a:t>
            </a:r>
            <a:r>
              <a:rPr lang="ru-RU" sz="2200" dirty="0" smtClean="0">
                <a:effectLst/>
              </a:rPr>
              <a:t>) </a:t>
            </a:r>
            <a:r>
              <a:rPr lang="ru-RU" sz="2200" dirty="0" err="1" smtClean="0">
                <a:effectLst/>
              </a:rPr>
              <a:t>жеткізіледі</a:t>
            </a:r>
            <a:r>
              <a:rPr lang="ru-RU" sz="2200" dirty="0" smtClean="0">
                <a:effectLst/>
              </a:rPr>
              <a:t>. </a:t>
            </a:r>
            <a:r>
              <a:rPr lang="ru-RU" sz="2200" dirty="0" err="1" smtClean="0">
                <a:effectLst/>
              </a:rPr>
              <a:t>Деректер</a:t>
            </a:r>
            <a:r>
              <a:rPr lang="ru-RU" sz="2200" dirty="0" smtClean="0">
                <a:effectLst/>
              </a:rPr>
              <a:t> </a:t>
            </a:r>
            <a:r>
              <a:rPr lang="ru-RU" sz="2200" dirty="0" err="1" smtClean="0">
                <a:effectLst/>
              </a:rPr>
              <a:t>өзгерістері</a:t>
            </a:r>
            <a:r>
              <a:rPr lang="ru-RU" sz="2200" dirty="0" smtClean="0">
                <a:effectLst/>
              </a:rPr>
              <a:t> </a:t>
            </a:r>
            <a:r>
              <a:rPr lang="ru-RU" sz="2200" dirty="0" err="1" smtClean="0">
                <a:effectLst/>
              </a:rPr>
              <a:t>жазылушыларда</a:t>
            </a:r>
            <a:r>
              <a:rPr lang="ru-RU" sz="2200" dirty="0" smtClean="0">
                <a:effectLst/>
              </a:rPr>
              <a:t> да </a:t>
            </a:r>
            <a:r>
              <a:rPr lang="ru-RU" sz="2200" dirty="0" err="1" smtClean="0">
                <a:effectLst/>
              </a:rPr>
              <a:t>сол</a:t>
            </a:r>
            <a:r>
              <a:rPr lang="ru-RU" sz="2200" dirty="0" smtClean="0">
                <a:effectLst/>
              </a:rPr>
              <a:t> </a:t>
            </a:r>
            <a:r>
              <a:rPr lang="ru-RU" sz="2200" dirty="0" err="1" smtClean="0">
                <a:effectLst/>
              </a:rPr>
              <a:t>ретпен</a:t>
            </a:r>
            <a:r>
              <a:rPr lang="ru-RU" sz="2200" dirty="0" smtClean="0">
                <a:effectLst/>
              </a:rPr>
              <a:t> </a:t>
            </a:r>
            <a:r>
              <a:rPr lang="ru-RU" sz="2200" dirty="0" err="1" smtClean="0">
                <a:effectLst/>
              </a:rPr>
              <a:t>баспагерде</a:t>
            </a:r>
            <a:r>
              <a:rPr lang="ru-RU" sz="2200" dirty="0" smtClean="0">
                <a:effectLst/>
              </a:rPr>
              <a:t> </a:t>
            </a:r>
            <a:r>
              <a:rPr lang="ru-RU" sz="2200" dirty="0" err="1" smtClean="0">
                <a:effectLst/>
              </a:rPr>
              <a:t>орындалған</a:t>
            </a:r>
            <a:r>
              <a:rPr lang="ru-RU" sz="2200" dirty="0" smtClean="0">
                <a:effectLst/>
              </a:rPr>
              <a:t> транзакция </a:t>
            </a:r>
            <a:r>
              <a:rPr lang="ru-RU" sz="2200" dirty="0" err="1" smtClean="0">
                <a:effectLst/>
              </a:rPr>
              <a:t>шеңберінде</a:t>
            </a:r>
            <a:r>
              <a:rPr lang="ru-RU" sz="2200" dirty="0" smtClean="0">
                <a:effectLst/>
              </a:rPr>
              <a:t> </a:t>
            </a:r>
            <a:r>
              <a:rPr lang="ru-RU" sz="2200" dirty="0" err="1" smtClean="0">
                <a:effectLst/>
              </a:rPr>
              <a:t>қолданылады</a:t>
            </a:r>
            <a:r>
              <a:rPr lang="ru-RU" sz="2200" dirty="0" smtClean="0">
                <a:effectLst/>
              </a:rPr>
              <a:t>. </a:t>
            </a:r>
            <a:r>
              <a:rPr lang="ru-RU" sz="2200" dirty="0" err="1" smtClean="0">
                <a:effectLst/>
              </a:rPr>
              <a:t>Сондықтан</a:t>
            </a:r>
            <a:r>
              <a:rPr lang="ru-RU" sz="2200" dirty="0" smtClean="0">
                <a:effectLst/>
              </a:rPr>
              <a:t>, </a:t>
            </a:r>
            <a:r>
              <a:rPr lang="ru-RU" sz="2200" dirty="0" err="1" smtClean="0">
                <a:effectLst/>
              </a:rPr>
              <a:t>басылым</a:t>
            </a:r>
            <a:r>
              <a:rPr lang="ru-RU" sz="2200" dirty="0" smtClean="0">
                <a:effectLst/>
              </a:rPr>
              <a:t> </a:t>
            </a:r>
            <a:r>
              <a:rPr lang="ru-RU" sz="2200" dirty="0" err="1" smtClean="0">
                <a:effectLst/>
              </a:rPr>
              <a:t>шеңберінде</a:t>
            </a:r>
            <a:r>
              <a:rPr lang="ru-RU" sz="2200" dirty="0" smtClean="0">
                <a:effectLst/>
              </a:rPr>
              <a:t> </a:t>
            </a:r>
            <a:r>
              <a:rPr lang="ru-RU" sz="2200" dirty="0" err="1" smtClean="0">
                <a:effectLst/>
              </a:rPr>
              <a:t>транзакциялар</a:t>
            </a:r>
            <a:r>
              <a:rPr lang="ru-RU" sz="2200" dirty="0" smtClean="0">
                <a:effectLst/>
              </a:rPr>
              <a:t> </a:t>
            </a:r>
            <a:r>
              <a:rPr lang="ru-RU" sz="2200" dirty="0" err="1" smtClean="0">
                <a:effectLst/>
              </a:rPr>
              <a:t>үйлесімділігіне</a:t>
            </a:r>
            <a:r>
              <a:rPr lang="ru-RU" sz="2200" dirty="0" smtClean="0">
                <a:effectLst/>
              </a:rPr>
              <a:t> </a:t>
            </a:r>
            <a:r>
              <a:rPr lang="ru-RU" sz="2200" dirty="0" err="1" smtClean="0">
                <a:effectLst/>
              </a:rPr>
              <a:t>кепілдік</a:t>
            </a:r>
            <a:r>
              <a:rPr lang="ru-RU" sz="2200" dirty="0" smtClean="0">
                <a:effectLst/>
              </a:rPr>
              <a:t> </a:t>
            </a:r>
            <a:r>
              <a:rPr lang="ru-RU" sz="2200" dirty="0" err="1" smtClean="0">
                <a:effectLst/>
              </a:rPr>
              <a:t>берілед</a:t>
            </a:r>
            <a:r>
              <a:rPr lang="ru-RU" sz="2200" dirty="0" smtClean="0"/>
              <a:t>.</a:t>
            </a:r>
            <a:r>
              <a:rPr lang="ru-RU" sz="2200" dirty="0"/>
              <a:t/>
            </a:r>
            <a:br>
              <a:rPr lang="ru-RU" sz="2200" dirty="0"/>
            </a:br>
            <a:r>
              <a:rPr lang="ru-RU" sz="2200" dirty="0" smtClean="0"/>
              <a:t/>
            </a:r>
            <a:br>
              <a:rPr lang="ru-RU" sz="2200" dirty="0" smtClean="0"/>
            </a:br>
            <a:r>
              <a:rPr lang="ru-RU" sz="2200" dirty="0" smtClean="0"/>
              <a:t>Транзакция </a:t>
            </a:r>
            <a:r>
              <a:rPr lang="ru-RU" sz="2200" dirty="0" err="1" smtClean="0"/>
              <a:t>басылымдарына</a:t>
            </a:r>
            <a:r>
              <a:rPr lang="ru-RU" sz="2200" dirty="0" smtClean="0"/>
              <a:t> </a:t>
            </a:r>
            <a:r>
              <a:rPr lang="ru-RU" sz="2200" dirty="0" err="1" smtClean="0"/>
              <a:t>жазылушылар</a:t>
            </a:r>
            <a:r>
              <a:rPr lang="ru-RU" sz="2200" dirty="0" smtClean="0"/>
              <a:t> тек </a:t>
            </a:r>
            <a:r>
              <a:rPr lang="ru-RU" sz="2200" dirty="0" err="1" smtClean="0"/>
              <a:t>оқу</a:t>
            </a:r>
            <a:r>
              <a:rPr lang="ru-RU" sz="2200" dirty="0" smtClean="0"/>
              <a:t> </a:t>
            </a:r>
            <a:r>
              <a:rPr lang="ru-RU" sz="2200" dirty="0" err="1" smtClean="0"/>
              <a:t>үшін</a:t>
            </a:r>
            <a:r>
              <a:rPr lang="ru-RU" sz="2200" dirty="0" smtClean="0"/>
              <a:t> </a:t>
            </a:r>
            <a:r>
              <a:rPr lang="ru-RU" sz="2200" dirty="0" err="1" smtClean="0"/>
              <a:t>ғана</a:t>
            </a:r>
            <a:r>
              <a:rPr lang="ru-RU" sz="2200" dirty="0" smtClean="0"/>
              <a:t> </a:t>
            </a:r>
            <a:r>
              <a:rPr lang="ru-RU" sz="2200" dirty="0" err="1" smtClean="0"/>
              <a:t>қол</a:t>
            </a:r>
            <a:r>
              <a:rPr lang="ru-RU" sz="2200" dirty="0" smtClean="0"/>
              <a:t> </a:t>
            </a:r>
            <a:r>
              <a:rPr lang="ru-RU" sz="2200" dirty="0" err="1" smtClean="0"/>
              <a:t>жетімді</a:t>
            </a:r>
            <a:r>
              <a:rPr lang="ru-RU" sz="2200" dirty="0" smtClean="0"/>
              <a:t>, </a:t>
            </a:r>
            <a:r>
              <a:rPr lang="ru-RU" sz="2200" dirty="0" err="1" smtClean="0"/>
              <a:t>себебі</a:t>
            </a:r>
            <a:r>
              <a:rPr lang="ru-RU" sz="2200" dirty="0" smtClean="0"/>
              <a:t> </a:t>
            </a:r>
            <a:r>
              <a:rPr lang="ru-RU" sz="2200" dirty="0" err="1" smtClean="0"/>
              <a:t>өзгерістер</a:t>
            </a:r>
            <a:r>
              <a:rPr lang="ru-RU" sz="2200" dirty="0" smtClean="0"/>
              <a:t> </a:t>
            </a:r>
            <a:r>
              <a:rPr lang="ru-RU" sz="2200" dirty="0" err="1" smtClean="0"/>
              <a:t>кері</a:t>
            </a:r>
            <a:r>
              <a:rPr lang="ru-RU" sz="2200" dirty="0" smtClean="0"/>
              <a:t> </a:t>
            </a:r>
            <a:r>
              <a:rPr lang="ru-RU" sz="2200" dirty="0" err="1" smtClean="0"/>
              <a:t>қарай</a:t>
            </a:r>
            <a:r>
              <a:rPr lang="ru-RU" sz="2200" dirty="0" smtClean="0"/>
              <a:t> </a:t>
            </a:r>
            <a:r>
              <a:rPr lang="ru-RU" sz="2200" dirty="0" err="1" smtClean="0"/>
              <a:t>баспагерге</a:t>
            </a:r>
            <a:r>
              <a:rPr lang="ru-RU" sz="2200" dirty="0" smtClean="0"/>
              <a:t> </a:t>
            </a:r>
            <a:r>
              <a:rPr lang="ru-RU" sz="2200" dirty="0" err="1" smtClean="0"/>
              <a:t>таратылмайды</a:t>
            </a:r>
            <a:r>
              <a:rPr lang="ru-RU" sz="2200" dirty="0" smtClean="0"/>
              <a:t>. </a:t>
            </a:r>
            <a:r>
              <a:rPr lang="ru-RU" sz="2200" dirty="0" err="1" smtClean="0"/>
              <a:t>Бірақ</a:t>
            </a:r>
            <a:r>
              <a:rPr lang="ru-RU" sz="2200" dirty="0" smtClean="0"/>
              <a:t>, транзакция </a:t>
            </a:r>
            <a:r>
              <a:rPr lang="ru-RU" sz="2200" dirty="0" err="1" smtClean="0"/>
              <a:t>реплиациясы</a:t>
            </a:r>
            <a:r>
              <a:rPr lang="ru-RU" sz="2200" dirty="0" smtClean="0"/>
              <a:t> </a:t>
            </a:r>
            <a:r>
              <a:rPr lang="ru-RU" sz="2200" dirty="0" err="1" smtClean="0"/>
              <a:t>жазылушыда</a:t>
            </a:r>
            <a:r>
              <a:rPr lang="ru-RU" sz="2200" dirty="0" smtClean="0"/>
              <a:t> </a:t>
            </a:r>
            <a:r>
              <a:rPr lang="ru-RU" sz="2200" dirty="0" err="1" smtClean="0"/>
              <a:t>жаңартулар</a:t>
            </a:r>
            <a:r>
              <a:rPr lang="ru-RU" sz="2200" dirty="0" smtClean="0"/>
              <a:t> </a:t>
            </a:r>
            <a:r>
              <a:rPr lang="ru-RU" sz="2200" dirty="0" err="1" smtClean="0"/>
              <a:t>жасауға</a:t>
            </a:r>
            <a:r>
              <a:rPr lang="ru-RU" sz="2200" dirty="0" smtClean="0"/>
              <a:t> </a:t>
            </a:r>
            <a:r>
              <a:rPr lang="ru-RU" sz="2200" dirty="0" err="1" smtClean="0"/>
              <a:t>болатын</a:t>
            </a:r>
            <a:r>
              <a:rPr lang="ru-RU" sz="2200" dirty="0" smtClean="0"/>
              <a:t> </a:t>
            </a:r>
            <a:r>
              <a:rPr lang="ru-RU" sz="2200" dirty="0" err="1" smtClean="0"/>
              <a:t>мүмкіндіктер</a:t>
            </a:r>
            <a:r>
              <a:rPr lang="ru-RU" sz="2200" dirty="0" smtClean="0"/>
              <a:t> </a:t>
            </a:r>
            <a:r>
              <a:rPr lang="ru-RU" sz="2200" dirty="0" err="1" smtClean="0"/>
              <a:t>береді</a:t>
            </a:r>
            <a:r>
              <a:rPr lang="ru-RU" sz="2200" dirty="0" smtClean="0"/>
              <a:t>.</a:t>
            </a:r>
            <a:endParaRPr lang="ru-RU" sz="2200" dirty="0"/>
          </a:p>
        </p:txBody>
      </p:sp>
      <p:sp>
        <p:nvSpPr>
          <p:cNvPr id="3" name="TextBox 2"/>
          <p:cNvSpPr txBox="1"/>
          <p:nvPr/>
        </p:nvSpPr>
        <p:spPr>
          <a:xfrm>
            <a:off x="1105150" y="456209"/>
            <a:ext cx="7042313" cy="523220"/>
          </a:xfrm>
          <a:prstGeom prst="rect">
            <a:avLst/>
          </a:prstGeom>
          <a:noFill/>
        </p:spPr>
        <p:txBody>
          <a:bodyPr wrap="none" rtlCol="0">
            <a:spAutoFit/>
          </a:bodyPr>
          <a:lstStyle/>
          <a:p>
            <a:pPr algn="ctr"/>
            <a:r>
              <a:rPr lang="ru-RU" sz="2800" dirty="0" smtClean="0"/>
              <a:t>ТРАНЗАКЦИЯЛАР РЕПЛИКАЦИЯ СЫ </a:t>
            </a:r>
            <a:endParaRPr lang="ru-RU" sz="2800" dirty="0"/>
          </a:p>
        </p:txBody>
      </p:sp>
    </p:spTree>
    <p:extLst>
      <p:ext uri="{BB962C8B-B14F-4D97-AF65-F5344CB8AC3E}">
        <p14:creationId xmlns:p14="http://schemas.microsoft.com/office/powerpoint/2010/main" val="17758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856984" cy="1224136"/>
          </a:xfrm>
        </p:spPr>
        <p:txBody>
          <a:bodyPr anchor="t"/>
          <a:lstStyle/>
          <a:p>
            <a:pPr algn="just"/>
            <a:r>
              <a:rPr lang="ru-RU" sz="2400" dirty="0" smtClean="0"/>
              <a:t>Транзакция </a:t>
            </a:r>
            <a:r>
              <a:rPr lang="ru-RU" sz="2400" dirty="0" err="1" smtClean="0"/>
              <a:t>репликациясы</a:t>
            </a:r>
            <a:r>
              <a:rPr lang="ru-RU" sz="2400" dirty="0" smtClean="0"/>
              <a:t> </a:t>
            </a:r>
            <a:r>
              <a:rPr lang="ru-RU" sz="2400" dirty="0" err="1" smtClean="0"/>
              <a:t>серверлік</a:t>
            </a:r>
            <a:r>
              <a:rPr lang="ru-RU" sz="2400" dirty="0" smtClean="0"/>
              <a:t> </a:t>
            </a:r>
            <a:r>
              <a:rPr lang="ru-RU" sz="2400" dirty="0" err="1" smtClean="0"/>
              <a:t>ортада</a:t>
            </a:r>
            <a:r>
              <a:rPr lang="ru-RU" sz="2400" dirty="0" smtClean="0"/>
              <a:t> </a:t>
            </a:r>
            <a:r>
              <a:rPr lang="ru-RU" sz="2400" dirty="0" err="1" smtClean="0"/>
              <a:t>қолданылады</a:t>
            </a:r>
            <a:r>
              <a:rPr lang="ru-RU" sz="2400" dirty="0" smtClean="0"/>
              <a:t> </a:t>
            </a:r>
            <a:r>
              <a:rPr lang="ru-RU" sz="2400" dirty="0" err="1" smtClean="0"/>
              <a:t>және</a:t>
            </a:r>
            <a:r>
              <a:rPr lang="ru-RU" sz="2400" dirty="0" smtClean="0"/>
              <a:t> </a:t>
            </a:r>
            <a:r>
              <a:rPr lang="ru-RU" sz="2400" dirty="0" err="1" smtClean="0"/>
              <a:t>келесі</a:t>
            </a:r>
            <a:r>
              <a:rPr lang="ru-RU" sz="2400" dirty="0" smtClean="0"/>
              <a:t> </a:t>
            </a:r>
            <a:r>
              <a:rPr lang="ru-RU" sz="2400" dirty="0" err="1" smtClean="0"/>
              <a:t>жағдайларда</a:t>
            </a:r>
            <a:r>
              <a:rPr lang="ru-RU" sz="2400" dirty="0" smtClean="0"/>
              <a:t> </a:t>
            </a:r>
            <a:r>
              <a:rPr lang="ru-RU" sz="2400" dirty="0" err="1" smtClean="0"/>
              <a:t>жарамды</a:t>
            </a:r>
            <a:r>
              <a:rPr lang="ru-RU" sz="2400" dirty="0" smtClean="0"/>
              <a:t>:</a:t>
            </a:r>
            <a:endParaRPr lang="ru-RU" sz="2400" dirty="0"/>
          </a:p>
        </p:txBody>
      </p:sp>
      <p:sp>
        <p:nvSpPr>
          <p:cNvPr id="3" name="Заголовок 1"/>
          <p:cNvSpPr txBox="1">
            <a:spLocks/>
          </p:cNvSpPr>
          <p:nvPr/>
        </p:nvSpPr>
        <p:spPr>
          <a:xfrm>
            <a:off x="179512" y="1052736"/>
            <a:ext cx="8856984" cy="1224136"/>
          </a:xfrm>
          <a:prstGeom prst="rect">
            <a:avLst/>
          </a:prstGeom>
        </p:spPr>
        <p:txBody>
          <a:bodyPr vert="horz" lIns="91440" tIns="45720" rIns="91440" bIns="45720" rtlCol="0" anchor="t">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lgn="just">
              <a:buFont typeface="Wingdings" pitchFamily="2" charset="2"/>
              <a:buChar char="§"/>
            </a:pPr>
            <a:r>
              <a:rPr lang="ru-RU" sz="2200" dirty="0" err="1" smtClean="0"/>
              <a:t>Қосылған</a:t>
            </a:r>
            <a:r>
              <a:rPr lang="ru-RU" sz="2200" dirty="0" smtClean="0"/>
              <a:t> </a:t>
            </a:r>
            <a:r>
              <a:rPr lang="ru-RU" sz="2200" dirty="0" err="1" smtClean="0"/>
              <a:t>жаңартулар</a:t>
            </a:r>
            <a:r>
              <a:rPr lang="ru-RU" sz="2200" dirty="0" smtClean="0"/>
              <a:t> </a:t>
            </a:r>
            <a:r>
              <a:rPr lang="ru-RU" sz="2200" dirty="0" err="1" smtClean="0"/>
              <a:t>пайда</a:t>
            </a:r>
            <a:r>
              <a:rPr lang="ru-RU" sz="2200" dirty="0" smtClean="0"/>
              <a:t> </a:t>
            </a:r>
            <a:r>
              <a:rPr lang="ru-RU" sz="2200" dirty="0" err="1" smtClean="0"/>
              <a:t>болуына</a:t>
            </a:r>
            <a:r>
              <a:rPr lang="ru-RU" sz="2200" dirty="0" smtClean="0"/>
              <a:t> </a:t>
            </a:r>
            <a:r>
              <a:rPr lang="ru-RU" sz="2200" dirty="0" err="1" smtClean="0"/>
              <a:t>қарай</a:t>
            </a:r>
            <a:r>
              <a:rPr lang="ru-RU" sz="2200" dirty="0" smtClean="0"/>
              <a:t> </a:t>
            </a:r>
            <a:r>
              <a:rPr lang="ru-RU" sz="2200" dirty="0" err="1" smtClean="0"/>
              <a:t>кідіріссіз</a:t>
            </a:r>
            <a:r>
              <a:rPr lang="ru-RU" sz="2200" dirty="0" smtClean="0"/>
              <a:t> </a:t>
            </a:r>
            <a:r>
              <a:rPr lang="ru-RU" sz="2200" dirty="0" err="1" smtClean="0"/>
              <a:t>жазылушыларға</a:t>
            </a:r>
            <a:r>
              <a:rPr lang="ru-RU" sz="2200" dirty="0" smtClean="0"/>
              <a:t> </a:t>
            </a:r>
            <a:r>
              <a:rPr lang="ru-RU" sz="2200" dirty="0" err="1" smtClean="0"/>
              <a:t>таратылуы</a:t>
            </a:r>
            <a:r>
              <a:rPr lang="ru-RU" sz="2200" dirty="0" smtClean="0"/>
              <a:t> </a:t>
            </a:r>
            <a:r>
              <a:rPr lang="ru-RU" sz="2200" dirty="0" err="1" smtClean="0"/>
              <a:t>керек</a:t>
            </a:r>
            <a:r>
              <a:rPr lang="ru-RU" sz="2200" dirty="0" smtClean="0"/>
              <a:t>.</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err="1" smtClean="0"/>
              <a:t>Қосымша</a:t>
            </a:r>
            <a:r>
              <a:rPr lang="ru-RU" sz="2200" dirty="0" smtClean="0"/>
              <a:t> </a:t>
            </a:r>
            <a:r>
              <a:rPr lang="ru-RU" sz="2200" dirty="0" err="1" smtClean="0"/>
              <a:t>үшін</a:t>
            </a:r>
            <a:r>
              <a:rPr lang="ru-RU" sz="2200" dirty="0" smtClean="0"/>
              <a:t> </a:t>
            </a:r>
            <a:r>
              <a:rPr lang="ru-RU" sz="2200" dirty="0" err="1" smtClean="0"/>
              <a:t>баспагерде</a:t>
            </a:r>
            <a:r>
              <a:rPr lang="ru-RU" sz="2200" dirty="0" smtClean="0"/>
              <a:t> </a:t>
            </a:r>
            <a:r>
              <a:rPr lang="ru-RU" sz="2200" dirty="0" err="1" smtClean="0"/>
              <a:t>өзгерісті</a:t>
            </a:r>
            <a:r>
              <a:rPr lang="ru-RU" sz="2200" dirty="0" smtClean="0"/>
              <a:t> </a:t>
            </a:r>
            <a:r>
              <a:rPr lang="ru-RU" sz="2200" dirty="0" err="1" smtClean="0"/>
              <a:t>енгізу</a:t>
            </a:r>
            <a:r>
              <a:rPr lang="ru-RU" sz="2200" dirty="0" smtClean="0"/>
              <a:t> </a:t>
            </a:r>
            <a:r>
              <a:rPr lang="ru-RU" sz="2200" dirty="0" err="1" smtClean="0"/>
              <a:t>уақыты</a:t>
            </a:r>
            <a:r>
              <a:rPr lang="ru-RU" sz="2200" dirty="0" smtClean="0"/>
              <a:t> мен </a:t>
            </a:r>
            <a:r>
              <a:rPr lang="ru-RU" sz="2200" dirty="0" err="1" smtClean="0"/>
              <a:t>өзгерістердің</a:t>
            </a:r>
            <a:r>
              <a:rPr lang="ru-RU" sz="2200" dirty="0" smtClean="0"/>
              <a:t> </a:t>
            </a:r>
            <a:r>
              <a:rPr lang="ru-RU" sz="2200" dirty="0" err="1" smtClean="0"/>
              <a:t>жазылушыларға</a:t>
            </a:r>
            <a:r>
              <a:rPr lang="ru-RU" sz="2200" dirty="0" smtClean="0"/>
              <a:t> </a:t>
            </a:r>
            <a:r>
              <a:rPr lang="ru-RU" sz="2200" dirty="0" err="1" smtClean="0"/>
              <a:t>келу</a:t>
            </a:r>
            <a:r>
              <a:rPr lang="ru-RU" sz="2200" dirty="0" smtClean="0"/>
              <a:t> </a:t>
            </a:r>
            <a:r>
              <a:rPr lang="ru-RU" sz="2200" dirty="0" err="1" smtClean="0"/>
              <a:t>уақытының</a:t>
            </a:r>
            <a:r>
              <a:rPr lang="ru-RU" sz="2200" dirty="0" smtClean="0"/>
              <a:t> </a:t>
            </a:r>
            <a:r>
              <a:rPr lang="ru-RU" sz="2200" dirty="0" err="1" smtClean="0"/>
              <a:t>арасында</a:t>
            </a:r>
            <a:r>
              <a:rPr lang="ru-RU" sz="2200" dirty="0" smtClean="0"/>
              <a:t> </a:t>
            </a:r>
            <a:r>
              <a:rPr lang="ru-RU" sz="2200" dirty="0" err="1" smtClean="0"/>
              <a:t>аздаған</a:t>
            </a:r>
            <a:r>
              <a:rPr lang="ru-RU" sz="2200" dirty="0" smtClean="0"/>
              <a:t> </a:t>
            </a:r>
            <a:r>
              <a:rPr lang="ru-RU" sz="2200" dirty="0" err="1" smtClean="0"/>
              <a:t>кідірістер</a:t>
            </a:r>
            <a:r>
              <a:rPr lang="ru-RU" sz="2200" dirty="0" smtClean="0"/>
              <a:t> </a:t>
            </a:r>
            <a:r>
              <a:rPr lang="ru-RU" sz="2200" dirty="0" err="1" smtClean="0"/>
              <a:t>керек</a:t>
            </a:r>
            <a:r>
              <a:rPr lang="ru-RU" sz="2200" dirty="0" smtClean="0"/>
              <a:t>.</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err="1"/>
              <a:t>Қосымша</a:t>
            </a:r>
            <a:r>
              <a:rPr lang="ru-RU" sz="2200" dirty="0"/>
              <a:t> </a:t>
            </a:r>
            <a:r>
              <a:rPr lang="ru-RU" sz="2200" dirty="0" err="1"/>
              <a:t>үшін</a:t>
            </a:r>
            <a:r>
              <a:rPr lang="ru-RU" sz="2200" dirty="0"/>
              <a:t> </a:t>
            </a:r>
            <a:r>
              <a:rPr lang="ru-RU" sz="2200" dirty="0" err="1" smtClean="0"/>
              <a:t>деректердің</a:t>
            </a:r>
            <a:r>
              <a:rPr lang="ru-RU" sz="2200" dirty="0" smtClean="0"/>
              <a:t> </a:t>
            </a:r>
            <a:r>
              <a:rPr lang="ru-RU" sz="2200" dirty="0" err="1" smtClean="0"/>
              <a:t>аралық</a:t>
            </a:r>
            <a:r>
              <a:rPr lang="ru-RU" sz="2200" dirty="0" smtClean="0"/>
              <a:t> </a:t>
            </a:r>
            <a:r>
              <a:rPr lang="ru-RU" sz="2200" dirty="0" err="1" smtClean="0"/>
              <a:t>аралық</a:t>
            </a:r>
            <a:r>
              <a:rPr lang="ru-RU" sz="2200" dirty="0" smtClean="0"/>
              <a:t> </a:t>
            </a:r>
            <a:r>
              <a:rPr lang="ru-RU" sz="2200" dirty="0" err="1" smtClean="0"/>
              <a:t>күйлеріне</a:t>
            </a:r>
            <a:r>
              <a:rPr lang="ru-RU" sz="2200" dirty="0" smtClean="0"/>
              <a:t> </a:t>
            </a:r>
            <a:r>
              <a:rPr lang="ru-RU" sz="2200" dirty="0" err="1" smtClean="0"/>
              <a:t>қатынау</a:t>
            </a:r>
            <a:r>
              <a:rPr lang="ru-RU" sz="2200" dirty="0" smtClean="0"/>
              <a:t> </a:t>
            </a:r>
            <a:r>
              <a:rPr lang="ru-RU" sz="2200" dirty="0" err="1" smtClean="0"/>
              <a:t>құқықтары</a:t>
            </a:r>
            <a:r>
              <a:rPr lang="ru-RU" sz="2200" dirty="0" smtClean="0"/>
              <a:t> </a:t>
            </a:r>
            <a:r>
              <a:rPr lang="ru-RU" sz="2200" dirty="0" err="1" smtClean="0"/>
              <a:t>керек</a:t>
            </a:r>
            <a:r>
              <a:rPr lang="ru-RU" sz="2200" dirty="0" smtClean="0"/>
              <a:t>. </a:t>
            </a:r>
          </a:p>
          <a:p>
            <a:pPr algn="just"/>
            <a:endParaRPr lang="ru-RU" sz="2200" dirty="0"/>
          </a:p>
          <a:p>
            <a:pPr marL="342900" indent="-342900" algn="just">
              <a:buFont typeface="Wingdings" pitchFamily="2" charset="2"/>
              <a:buChar char="§"/>
            </a:pPr>
            <a:r>
              <a:rPr lang="ru-RU" sz="2200" dirty="0" err="1" smtClean="0"/>
              <a:t>Баспагерде</a:t>
            </a:r>
            <a:r>
              <a:rPr lang="ru-RU" sz="2200" dirty="0" smtClean="0"/>
              <a:t> </a:t>
            </a:r>
            <a:r>
              <a:rPr lang="ru-RU" sz="2200" dirty="0" err="1" smtClean="0"/>
              <a:t>қою</a:t>
            </a:r>
            <a:r>
              <a:rPr lang="ru-RU" sz="2200" dirty="0" smtClean="0"/>
              <a:t>, </a:t>
            </a:r>
            <a:r>
              <a:rPr lang="ru-RU" sz="2200" dirty="0" err="1" smtClean="0"/>
              <a:t>жаңарту</a:t>
            </a:r>
            <a:r>
              <a:rPr lang="ru-RU" sz="2200" dirty="0" smtClean="0"/>
              <a:t> </a:t>
            </a:r>
            <a:r>
              <a:rPr lang="ru-RU" sz="2200" dirty="0" err="1" smtClean="0"/>
              <a:t>және</a:t>
            </a:r>
            <a:r>
              <a:rPr lang="ru-RU" sz="2200" dirty="0" smtClean="0"/>
              <a:t> </a:t>
            </a:r>
            <a:r>
              <a:rPr lang="ru-RU" sz="2200" dirty="0" err="1" smtClean="0"/>
              <a:t>жоюлардың</a:t>
            </a:r>
            <a:r>
              <a:rPr lang="ru-RU" sz="2200" dirty="0" smtClean="0"/>
              <a:t> </a:t>
            </a:r>
            <a:r>
              <a:rPr lang="ru-RU" sz="2200" dirty="0" err="1" smtClean="0"/>
              <a:t>өте</a:t>
            </a:r>
            <a:r>
              <a:rPr lang="ru-RU" sz="2200" dirty="0" smtClean="0"/>
              <a:t> </a:t>
            </a:r>
            <a:r>
              <a:rPr lang="ru-RU" sz="2200" dirty="0" err="1" smtClean="0"/>
              <a:t>үлкен</a:t>
            </a:r>
            <a:r>
              <a:rPr lang="ru-RU" sz="2200" dirty="0" smtClean="0"/>
              <a:t> </a:t>
            </a:r>
            <a:r>
              <a:rPr lang="ru-RU" sz="2200" dirty="0" err="1" smtClean="0"/>
              <a:t>көлемі</a:t>
            </a:r>
            <a:r>
              <a:rPr lang="ru-RU" sz="2200" dirty="0" smtClean="0"/>
              <a:t> </a:t>
            </a:r>
            <a:r>
              <a:rPr lang="ru-RU" sz="2200" dirty="0" err="1" smtClean="0"/>
              <a:t>орындалады</a:t>
            </a:r>
            <a:r>
              <a:rPr lang="ru-RU" sz="2200" dirty="0" smtClean="0"/>
              <a:t>. </a:t>
            </a:r>
          </a:p>
          <a:p>
            <a:pPr algn="just"/>
            <a:endParaRPr lang="ru-RU" sz="2200" dirty="0"/>
          </a:p>
          <a:p>
            <a:pPr marL="342900" indent="-342900" algn="just">
              <a:buFont typeface="Wingdings" pitchFamily="2" charset="2"/>
              <a:buChar char="§"/>
            </a:pPr>
            <a:r>
              <a:rPr lang="ru-RU" sz="2200" dirty="0" err="1" smtClean="0"/>
              <a:t>Баспагер</a:t>
            </a:r>
            <a:r>
              <a:rPr lang="ru-RU" sz="2200" dirty="0" smtClean="0"/>
              <a:t> мен </a:t>
            </a:r>
            <a:r>
              <a:rPr lang="ru-RU" sz="2200" dirty="0" err="1" smtClean="0"/>
              <a:t>жазылушы</a:t>
            </a:r>
            <a:r>
              <a:rPr lang="ru-RU" sz="2200" dirty="0"/>
              <a:t> SQL </a:t>
            </a:r>
            <a:r>
              <a:rPr lang="ru-RU" sz="2200" dirty="0" err="1"/>
              <a:t>Server</a:t>
            </a:r>
            <a:r>
              <a:rPr lang="ru-RU" sz="2200" dirty="0"/>
              <a:t> (например, </a:t>
            </a:r>
            <a:r>
              <a:rPr lang="ru-RU" sz="2200" dirty="0" err="1" smtClean="0"/>
              <a:t>Oracle</a:t>
            </a:r>
            <a:r>
              <a:rPr lang="ru-RU" sz="2200" dirty="0" smtClean="0"/>
              <a:t> ДБ </a:t>
            </a:r>
            <a:r>
              <a:rPr lang="ru-RU" sz="2200" dirty="0" err="1" smtClean="0"/>
              <a:t>өзгеше</a:t>
            </a:r>
            <a:r>
              <a:rPr lang="ru-RU" sz="2200" dirty="0" smtClean="0"/>
              <a:t> ДБ </a:t>
            </a:r>
            <a:r>
              <a:rPr lang="ru-RU" sz="2200" dirty="0" err="1" smtClean="0"/>
              <a:t>болып</a:t>
            </a:r>
            <a:r>
              <a:rPr lang="ru-RU" sz="2200" dirty="0" smtClean="0"/>
              <a:t> </a:t>
            </a:r>
            <a:r>
              <a:rPr lang="ru-RU" sz="2200" dirty="0" err="1" smtClean="0"/>
              <a:t>табылады</a:t>
            </a:r>
            <a:r>
              <a:rPr lang="ru-RU" sz="2200" dirty="0" smtClean="0"/>
              <a:t>.</a:t>
            </a:r>
            <a:endParaRPr lang="ru-RU" sz="2200" dirty="0"/>
          </a:p>
        </p:txBody>
      </p:sp>
    </p:spTree>
    <p:extLst>
      <p:ext uri="{BB962C8B-B14F-4D97-AF65-F5344CB8AC3E}">
        <p14:creationId xmlns:p14="http://schemas.microsoft.com/office/powerpoint/2010/main" val="4240451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24744"/>
            <a:ext cx="8856984" cy="3672408"/>
          </a:xfrm>
        </p:spPr>
        <p:txBody>
          <a:bodyPr anchor="t"/>
          <a:lstStyle/>
          <a:p>
            <a:pPr algn="just"/>
            <a:r>
              <a:rPr lang="ru-RU" sz="2200" b="1" dirty="0"/>
              <a:t>Репликация слиянием</a:t>
            </a:r>
            <a:r>
              <a:rPr lang="ru-RU" sz="2200" dirty="0"/>
              <a:t>, как и репликация транзакций, как правило, начинается с моментального снимка объектов и данных базы данных публикации. Последующие изменения данных и схемы, произведенные на стороне издателя и подписчиков, отслеживаются при помощи триггеров. Подписчик синхронизируется с издателем при подключении к сети и обменивается с ним всеми строками, которые изменились со времени последней синхронизации издателя и </a:t>
            </a:r>
            <a:r>
              <a:rPr lang="ru-RU" sz="2200" dirty="0" smtClean="0"/>
              <a:t>подписчика.</a:t>
            </a:r>
            <a:br>
              <a:rPr lang="ru-RU" sz="2200" dirty="0" smtClean="0"/>
            </a:br>
            <a:r>
              <a:rPr lang="ru-RU" sz="2200" dirty="0" smtClean="0"/>
              <a:t/>
            </a:r>
            <a:br>
              <a:rPr lang="ru-RU" sz="2200" dirty="0" smtClean="0"/>
            </a:br>
            <a:r>
              <a:rPr lang="ru-RU" sz="2200" b="1" dirty="0" smtClean="0"/>
              <a:t>Репликация слиянием </a:t>
            </a:r>
            <a:r>
              <a:rPr lang="ru-RU" sz="2200" dirty="0" smtClean="0"/>
              <a:t>позволяет </a:t>
            </a:r>
            <a:r>
              <a:rPr lang="ru-RU" sz="2200" dirty="0"/>
              <a:t>различным узлам работать автономно, и позднее выполнить слияние обновлений в единый результат. Поскольку обновления выполняются на нескольких узлах, одни и те же данные могут быть обновлены издателем и несколькими подписчиками. Поэтому при слиянии обновлений могут возникать конфликты, и репликация слиянием предоставляет несколько способов обработки конфликтов.</a:t>
            </a:r>
          </a:p>
        </p:txBody>
      </p:sp>
      <p:sp>
        <p:nvSpPr>
          <p:cNvPr id="3" name="TextBox 2"/>
          <p:cNvSpPr txBox="1"/>
          <p:nvPr/>
        </p:nvSpPr>
        <p:spPr>
          <a:xfrm>
            <a:off x="2051720" y="456209"/>
            <a:ext cx="5149167" cy="523220"/>
          </a:xfrm>
          <a:prstGeom prst="rect">
            <a:avLst/>
          </a:prstGeom>
          <a:noFill/>
        </p:spPr>
        <p:txBody>
          <a:bodyPr wrap="none" rtlCol="0">
            <a:spAutoFit/>
          </a:bodyPr>
          <a:lstStyle/>
          <a:p>
            <a:pPr algn="ctr"/>
            <a:r>
              <a:rPr lang="ru-RU" sz="2800" dirty="0" smtClean="0"/>
              <a:t>РЕПЛИКАЦИЯ СЛИЯНИЕМ</a:t>
            </a:r>
            <a:endParaRPr lang="ru-RU" sz="2800" dirty="0"/>
          </a:p>
        </p:txBody>
      </p:sp>
    </p:spTree>
    <p:extLst>
      <p:ext uri="{BB962C8B-B14F-4D97-AF65-F5344CB8AC3E}">
        <p14:creationId xmlns:p14="http://schemas.microsoft.com/office/powerpoint/2010/main" val="652207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856984" cy="1224136"/>
          </a:xfrm>
        </p:spPr>
        <p:txBody>
          <a:bodyPr anchor="t"/>
          <a:lstStyle/>
          <a:p>
            <a:pPr algn="just"/>
            <a:r>
              <a:rPr lang="ru-RU" sz="2400" dirty="0"/>
              <a:t>Как правило, репликация слиянием применяется в средах «сервер-клиент». Репликация слиянием подходит для любой из следующих ситуаций:</a:t>
            </a:r>
          </a:p>
        </p:txBody>
      </p:sp>
      <p:sp>
        <p:nvSpPr>
          <p:cNvPr id="3" name="Заголовок 1"/>
          <p:cNvSpPr txBox="1">
            <a:spLocks/>
          </p:cNvSpPr>
          <p:nvPr/>
        </p:nvSpPr>
        <p:spPr>
          <a:xfrm>
            <a:off x="179512" y="1412776"/>
            <a:ext cx="8856984" cy="1224136"/>
          </a:xfrm>
          <a:prstGeom prst="rect">
            <a:avLst/>
          </a:prstGeom>
        </p:spPr>
        <p:txBody>
          <a:bodyPr vert="horz" lIns="91440" tIns="45720" rIns="91440" bIns="45720" rtlCol="0" anchor="t">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lgn="just">
              <a:buFont typeface="Wingdings" pitchFamily="2" charset="2"/>
              <a:buChar char="§"/>
            </a:pPr>
            <a:r>
              <a:rPr lang="ru-RU" sz="2200" dirty="0"/>
              <a:t>Несколько подписчиков могут обновлять одни и те же данные в разное время и передавать эти изменения на </a:t>
            </a:r>
            <a:r>
              <a:rPr lang="ru-RU" sz="2200" dirty="0" smtClean="0"/>
              <a:t>издателя </a:t>
            </a:r>
            <a:r>
              <a:rPr lang="ru-RU" sz="2200" dirty="0"/>
              <a:t>и на </a:t>
            </a:r>
            <a:r>
              <a:rPr lang="ru-RU" sz="2200" dirty="0" smtClean="0"/>
              <a:t>других подписчиков</a:t>
            </a:r>
          </a:p>
          <a:p>
            <a:pPr algn="just"/>
            <a:endParaRPr lang="ru-RU" sz="2200" dirty="0"/>
          </a:p>
          <a:p>
            <a:pPr marL="342900" indent="-342900" algn="just">
              <a:buFont typeface="Wingdings" pitchFamily="2" charset="2"/>
              <a:buChar char="§"/>
            </a:pPr>
            <a:r>
              <a:rPr lang="ru-RU" sz="2200" dirty="0"/>
              <a:t>Подписчикам нужно получить данные, внести изменения в автономном режиме и позднее синхронизировать изменения с издателем и другими </a:t>
            </a:r>
            <a:r>
              <a:rPr lang="ru-RU" sz="2200" dirty="0" smtClean="0"/>
              <a:t>подписчиками</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a:t>Каждому подписчику нужна индивидуальная секция </a:t>
            </a:r>
            <a:r>
              <a:rPr lang="ru-RU" sz="2200" dirty="0" smtClean="0"/>
              <a:t>данных</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a:t>Поскольку возможно возникновение конфликтов, необходимы средства по распознаванию и разрешению </a:t>
            </a:r>
            <a:r>
              <a:rPr lang="ru-RU" sz="2200" dirty="0" smtClean="0"/>
              <a:t>конфликтов</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a:t>Приложению требуется конечное изменение данных, а не доступ к промежуточным состояниям данных. </a:t>
            </a:r>
          </a:p>
        </p:txBody>
      </p:sp>
    </p:spTree>
    <p:extLst>
      <p:ext uri="{BB962C8B-B14F-4D97-AF65-F5344CB8AC3E}">
        <p14:creationId xmlns:p14="http://schemas.microsoft.com/office/powerpoint/2010/main" val="1666946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24744"/>
            <a:ext cx="8856984" cy="3672408"/>
          </a:xfrm>
        </p:spPr>
        <p:txBody>
          <a:bodyPr anchor="t"/>
          <a:lstStyle/>
          <a:p>
            <a:pPr algn="just"/>
            <a:r>
              <a:rPr lang="ru-RU" sz="2200" b="1" dirty="0"/>
              <a:t>Репликация моментальных снимков</a:t>
            </a:r>
            <a:r>
              <a:rPr lang="ru-RU" sz="2200" dirty="0"/>
              <a:t> распространяет данные точно в том виде, в котором они были представлены в определенный момент времени, и не контролирует обновления этих данных. Во время синхронизации формируется моментальный снимок и отсылается подписчикам целиком.</a:t>
            </a:r>
            <a:br>
              <a:rPr lang="ru-RU" sz="2200" dirty="0"/>
            </a:br>
            <a:r>
              <a:rPr lang="ru-RU" sz="2200" dirty="0"/>
              <a:t/>
            </a:r>
            <a:br>
              <a:rPr lang="ru-RU" sz="2200" dirty="0"/>
            </a:br>
            <a:r>
              <a:rPr lang="ru-RU" sz="2200" dirty="0"/>
              <a:t>Репликация моментальных снимков создает более низкую непрерывную нагрузку на издателе, чем репликация транзакций, поскольку добавочные изменения не отслеживаются. Однако если реплицируемый набор данных очень большой, для создания и применения моментального снимка потребуется значительное количество ресурсов. Стоит рассмотреть общий размер набора данных и частоту изменений данных при оценке необходимости использования репликации моментальных снимков.</a:t>
            </a:r>
          </a:p>
        </p:txBody>
      </p:sp>
      <p:sp>
        <p:nvSpPr>
          <p:cNvPr id="3" name="TextBox 2"/>
          <p:cNvSpPr txBox="1"/>
          <p:nvPr/>
        </p:nvSpPr>
        <p:spPr>
          <a:xfrm>
            <a:off x="481583" y="456209"/>
            <a:ext cx="8289449" cy="523220"/>
          </a:xfrm>
          <a:prstGeom prst="rect">
            <a:avLst/>
          </a:prstGeom>
          <a:noFill/>
        </p:spPr>
        <p:txBody>
          <a:bodyPr wrap="none" rtlCol="0">
            <a:spAutoFit/>
          </a:bodyPr>
          <a:lstStyle/>
          <a:p>
            <a:pPr algn="ctr"/>
            <a:r>
              <a:rPr lang="ru-RU" sz="2800" dirty="0" smtClean="0"/>
              <a:t>РЕПЛИКАЦИЯ МОМЕНТАЛЬНЫХ СНИМКОВ</a:t>
            </a:r>
            <a:endParaRPr lang="ru-RU" sz="2800" dirty="0"/>
          </a:p>
        </p:txBody>
      </p:sp>
    </p:spTree>
    <p:extLst>
      <p:ext uri="{BB962C8B-B14F-4D97-AF65-F5344CB8AC3E}">
        <p14:creationId xmlns:p14="http://schemas.microsoft.com/office/powerpoint/2010/main" val="1937707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856984" cy="1224136"/>
          </a:xfrm>
        </p:spPr>
        <p:txBody>
          <a:bodyPr anchor="t"/>
          <a:lstStyle/>
          <a:p>
            <a:r>
              <a:rPr lang="ru-RU" sz="2400" dirty="0">
                <a:effectLst/>
              </a:rPr>
              <a:t>Использование репликации моментальных снимков самой по себе наиболее приемлемо, когда выполняется одно или несколько следующих условий:</a:t>
            </a:r>
            <a:br>
              <a:rPr lang="ru-RU" sz="2400" dirty="0">
                <a:effectLst/>
              </a:rPr>
            </a:br>
            <a:r>
              <a:rPr lang="ru-RU" sz="2400" dirty="0">
                <a:effectLst/>
              </a:rPr>
              <a:t/>
            </a:r>
            <a:br>
              <a:rPr lang="ru-RU" sz="2400" dirty="0">
                <a:effectLst/>
              </a:rPr>
            </a:br>
            <a:endParaRPr lang="ru-RU" sz="2400" dirty="0"/>
          </a:p>
        </p:txBody>
      </p:sp>
      <p:sp>
        <p:nvSpPr>
          <p:cNvPr id="3" name="Заголовок 1"/>
          <p:cNvSpPr txBox="1">
            <a:spLocks/>
          </p:cNvSpPr>
          <p:nvPr/>
        </p:nvSpPr>
        <p:spPr>
          <a:xfrm>
            <a:off x="179512" y="1412776"/>
            <a:ext cx="8856984" cy="1224136"/>
          </a:xfrm>
          <a:prstGeom prst="rect">
            <a:avLst/>
          </a:prstGeom>
        </p:spPr>
        <p:txBody>
          <a:bodyPr vert="horz" lIns="91440" tIns="45720" rIns="91440" bIns="45720" rtlCol="0" anchor="t">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lgn="just">
              <a:buFont typeface="Wingdings" pitchFamily="2" charset="2"/>
              <a:buChar char="§"/>
            </a:pPr>
            <a:r>
              <a:rPr lang="ru-RU" sz="2200" dirty="0"/>
              <a:t>Данные изменяются </a:t>
            </a:r>
            <a:r>
              <a:rPr lang="ru-RU" sz="2200" dirty="0" smtClean="0"/>
              <a:t>редко</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a:t>Допустимо на определенный период времени иметь копии данных, устаревших по отношению к </a:t>
            </a:r>
            <a:r>
              <a:rPr lang="ru-RU" sz="2200" dirty="0" smtClean="0"/>
              <a:t>издателю</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a:t>Репликация небольших объемов </a:t>
            </a:r>
            <a:r>
              <a:rPr lang="ru-RU" sz="2200" dirty="0" smtClean="0"/>
              <a:t>данных</a:t>
            </a:r>
          </a:p>
          <a:p>
            <a:pPr marL="342900" indent="-342900" algn="just">
              <a:buFont typeface="Wingdings" pitchFamily="2" charset="2"/>
              <a:buChar char="§"/>
            </a:pPr>
            <a:endParaRPr lang="ru-RU" sz="2200" dirty="0"/>
          </a:p>
          <a:p>
            <a:pPr marL="342900" indent="-342900" algn="just">
              <a:buFont typeface="Wingdings" pitchFamily="2" charset="2"/>
              <a:buChar char="§"/>
            </a:pPr>
            <a:r>
              <a:rPr lang="ru-RU" sz="2200" dirty="0"/>
              <a:t>Большой объем изменений производится за короткий период времени</a:t>
            </a:r>
          </a:p>
        </p:txBody>
      </p:sp>
      <p:sp>
        <p:nvSpPr>
          <p:cNvPr id="4" name="Заголовок 1"/>
          <p:cNvSpPr txBox="1">
            <a:spLocks/>
          </p:cNvSpPr>
          <p:nvPr/>
        </p:nvSpPr>
        <p:spPr>
          <a:xfrm>
            <a:off x="147805" y="4581128"/>
            <a:ext cx="8856984" cy="1224136"/>
          </a:xfrm>
          <a:prstGeom prst="rect">
            <a:avLst/>
          </a:prstGeom>
        </p:spPr>
        <p:txBody>
          <a:bodyPr vert="horz" lIns="91440" tIns="45720" rIns="91440" bIns="45720" rtlCol="0" anchor="t">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dirty="0">
                <a:effectLst/>
              </a:rPr>
              <a:t>Репликация моментальных снимков наиболее приемлема, если изменения данных значительны, но редки. Например, если торговая организация ведет прайс-лист на товары, и цены обновляются в одно и то же время раз или два раза в год, рекомендуется производить репликацию всего моментального снимка данных после их изменений.</a:t>
            </a:r>
            <a:endParaRPr lang="ru-RU" sz="2400" dirty="0"/>
          </a:p>
        </p:txBody>
      </p:sp>
    </p:spTree>
    <p:extLst>
      <p:ext uri="{BB962C8B-B14F-4D97-AF65-F5344CB8AC3E}">
        <p14:creationId xmlns:p14="http://schemas.microsoft.com/office/powerpoint/2010/main" val="3261531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1256" y="1196752"/>
            <a:ext cx="8115240" cy="2152650"/>
          </a:xfrm>
        </p:spPr>
        <p:txBody>
          <a:bodyPr/>
          <a:lstStyle/>
          <a:p>
            <a:r>
              <a:rPr lang="en-US" sz="4800" dirty="0"/>
              <a:t>MICROSOFT SQL SERVER</a:t>
            </a:r>
            <a:endParaRPr lang="ru-RU" sz="4800" dirty="0"/>
          </a:p>
        </p:txBody>
      </p:sp>
      <p:sp>
        <p:nvSpPr>
          <p:cNvPr id="3" name="Подзаголовок 2"/>
          <p:cNvSpPr>
            <a:spLocks noGrp="1"/>
          </p:cNvSpPr>
          <p:nvPr>
            <p:ph type="subTitle" idx="1"/>
          </p:nvPr>
        </p:nvSpPr>
        <p:spPr>
          <a:xfrm>
            <a:off x="2133600" y="3356992"/>
            <a:ext cx="6172200" cy="685800"/>
          </a:xfrm>
        </p:spPr>
        <p:txBody>
          <a:bodyPr>
            <a:normAutofit fontScale="70000" lnSpcReduction="20000"/>
          </a:bodyPr>
          <a:lstStyle/>
          <a:p>
            <a:r>
              <a:rPr lang="ru-RU" sz="2800" dirty="0" smtClean="0"/>
              <a:t>РЕПЛИКАЦИЯ. </a:t>
            </a:r>
          </a:p>
          <a:p>
            <a:r>
              <a:rPr lang="ru-RU" sz="2800" dirty="0" smtClean="0"/>
              <a:t>РЕПЛИКАЦИЯ АГЕНТТЕРІ</a:t>
            </a:r>
            <a:endParaRPr lang="ru-RU" sz="2800" dirty="0"/>
          </a:p>
        </p:txBody>
      </p:sp>
    </p:spTree>
    <p:extLst>
      <p:ext uri="{BB962C8B-B14F-4D97-AF65-F5344CB8AC3E}">
        <p14:creationId xmlns:p14="http://schemas.microsoft.com/office/powerpoint/2010/main" val="2333574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76672"/>
            <a:ext cx="8856984" cy="3672408"/>
          </a:xfrm>
        </p:spPr>
        <p:txBody>
          <a:bodyPr anchor="t"/>
          <a:lstStyle/>
          <a:p>
            <a:pPr algn="just"/>
            <a:r>
              <a:rPr lang="ru-RU" sz="2400" dirty="0" smtClean="0"/>
              <a:t>Репликация </a:t>
            </a:r>
            <a:r>
              <a:rPr lang="ru-RU" sz="2400" dirty="0" err="1" smtClean="0"/>
              <a:t>деректердің</a:t>
            </a:r>
            <a:r>
              <a:rPr lang="ru-RU" sz="2400" dirty="0" smtClean="0"/>
              <a:t> </a:t>
            </a:r>
            <a:r>
              <a:rPr lang="ru-RU" sz="2400" dirty="0" err="1" smtClean="0"/>
              <a:t>өзгеруі</a:t>
            </a:r>
            <a:r>
              <a:rPr lang="ru-RU" sz="2400" dirty="0" smtClean="0"/>
              <a:t> мен </a:t>
            </a:r>
            <a:r>
              <a:rPr lang="ru-RU" sz="2400" dirty="0" err="1" smtClean="0"/>
              <a:t>таратылуын</a:t>
            </a:r>
            <a:r>
              <a:rPr lang="ru-RU" sz="2400" dirty="0" smtClean="0"/>
              <a:t> </a:t>
            </a:r>
            <a:r>
              <a:rPr lang="ru-RU" sz="2400" dirty="0" err="1" smtClean="0"/>
              <a:t>бақылаумен</a:t>
            </a:r>
            <a:r>
              <a:rPr lang="ru-RU" sz="2400" dirty="0" smtClean="0"/>
              <a:t> </a:t>
            </a:r>
            <a:r>
              <a:rPr lang="ru-RU" sz="2400" dirty="0" err="1" smtClean="0"/>
              <a:t>байланысты</a:t>
            </a:r>
            <a:r>
              <a:rPr lang="ru-RU" sz="2400" dirty="0" smtClean="0"/>
              <a:t> </a:t>
            </a:r>
            <a:r>
              <a:rPr lang="ru-RU" sz="2400" dirty="0" err="1" smtClean="0"/>
              <a:t>тапсырмаларын</a:t>
            </a:r>
            <a:r>
              <a:rPr lang="ru-RU" sz="2400" dirty="0" smtClean="0"/>
              <a:t> </a:t>
            </a:r>
            <a:r>
              <a:rPr lang="ru-RU" sz="2400" dirty="0" err="1" smtClean="0"/>
              <a:t>орындау</a:t>
            </a:r>
            <a:r>
              <a:rPr lang="ru-RU" sz="2400" dirty="0" smtClean="0"/>
              <a:t> </a:t>
            </a:r>
            <a:r>
              <a:rPr lang="ru-RU" sz="2400" dirty="0" err="1" smtClean="0"/>
              <a:t>үшін</a:t>
            </a:r>
            <a:r>
              <a:rPr lang="ru-RU" sz="2400" dirty="0" smtClean="0"/>
              <a:t> </a:t>
            </a:r>
            <a:r>
              <a:rPr lang="ru-RU" sz="2400" dirty="0" err="1" smtClean="0"/>
              <a:t>агенттер</a:t>
            </a:r>
            <a:r>
              <a:rPr lang="ru-RU" sz="2400" dirty="0" smtClean="0"/>
              <a:t> </a:t>
            </a:r>
            <a:r>
              <a:rPr lang="ru-RU" sz="2400" dirty="0" err="1" smtClean="0"/>
              <a:t>деп</a:t>
            </a:r>
            <a:r>
              <a:rPr lang="ru-RU" sz="2400" dirty="0" smtClean="0"/>
              <a:t> </a:t>
            </a:r>
            <a:r>
              <a:rPr lang="ru-RU" sz="2400" dirty="0" err="1" smtClean="0"/>
              <a:t>атайтын</a:t>
            </a:r>
            <a:r>
              <a:rPr lang="ru-RU" sz="2400" dirty="0" smtClean="0"/>
              <a:t> </a:t>
            </a:r>
            <a:r>
              <a:rPr lang="ru-RU" sz="2400" dirty="0" err="1" smtClean="0"/>
              <a:t>көптеген</a:t>
            </a:r>
            <a:r>
              <a:rPr lang="ru-RU" sz="2400" dirty="0" smtClean="0"/>
              <a:t> </a:t>
            </a:r>
            <a:r>
              <a:rPr lang="ru-RU" sz="2400" dirty="0" err="1" smtClean="0"/>
              <a:t>жекелеген</a:t>
            </a:r>
            <a:r>
              <a:rPr lang="ru-RU" sz="2400" dirty="0" smtClean="0"/>
              <a:t> </a:t>
            </a:r>
            <a:r>
              <a:rPr lang="ru-RU" sz="2400" dirty="0" err="1" smtClean="0"/>
              <a:t>бағдармаларды</a:t>
            </a:r>
            <a:r>
              <a:rPr lang="ru-RU" sz="2400" dirty="0" smtClean="0"/>
              <a:t> </a:t>
            </a:r>
            <a:r>
              <a:rPr lang="ru-RU" sz="2400" dirty="0" err="1" smtClean="0"/>
              <a:t>қолданады</a:t>
            </a:r>
            <a:r>
              <a:rPr lang="ru-RU" sz="2400" dirty="0" smtClean="0"/>
              <a:t>. </a:t>
            </a:r>
            <a:r>
              <a:rPr lang="ru-RU" sz="2400" dirty="0" err="1" smtClean="0"/>
              <a:t>Бұл</a:t>
            </a:r>
            <a:r>
              <a:rPr lang="ru-RU" sz="2400" dirty="0" smtClean="0"/>
              <a:t> </a:t>
            </a:r>
            <a:r>
              <a:rPr lang="ru-RU" sz="2400" dirty="0" err="1" smtClean="0"/>
              <a:t>бағдарламалар</a:t>
            </a:r>
            <a:r>
              <a:rPr lang="ru-RU" sz="2400" dirty="0" smtClean="0"/>
              <a:t> </a:t>
            </a:r>
            <a:r>
              <a:rPr lang="ru-RU" sz="2400" dirty="0"/>
              <a:t>MS SQL </a:t>
            </a:r>
            <a:r>
              <a:rPr lang="ru-RU" sz="2400" dirty="0" err="1" smtClean="0"/>
              <a:t>Server</a:t>
            </a:r>
            <a:r>
              <a:rPr lang="ru-RU" sz="2400" dirty="0" smtClean="0"/>
              <a:t> </a:t>
            </a:r>
            <a:r>
              <a:rPr lang="ru-RU" sz="2400" dirty="0" err="1" smtClean="0"/>
              <a:t>репликациясында</a:t>
            </a:r>
            <a:r>
              <a:rPr lang="ru-RU" sz="2400" dirty="0" smtClean="0"/>
              <a:t> </a:t>
            </a:r>
            <a:r>
              <a:rPr lang="ru-RU" sz="2400" dirty="0" err="1" smtClean="0"/>
              <a:t>басты</a:t>
            </a:r>
            <a:r>
              <a:rPr lang="ru-RU" sz="2400" dirty="0" smtClean="0"/>
              <a:t> </a:t>
            </a:r>
            <a:r>
              <a:rPr lang="ru-RU" sz="2400" dirty="0" err="1" smtClean="0"/>
              <a:t>рөл</a:t>
            </a:r>
            <a:r>
              <a:rPr lang="ru-RU" sz="2400" dirty="0" smtClean="0"/>
              <a:t> </a:t>
            </a:r>
            <a:r>
              <a:rPr lang="ru-RU" sz="2400" dirty="0" err="1" smtClean="0"/>
              <a:t>ойнайды</a:t>
            </a:r>
            <a:r>
              <a:rPr lang="ru-RU" sz="2400" dirty="0" smtClean="0"/>
              <a:t>. </a:t>
            </a:r>
            <a:r>
              <a:rPr lang="ru-RU" sz="2400" dirty="0" err="1" smtClean="0"/>
              <a:t>Әрбір</a:t>
            </a:r>
            <a:r>
              <a:rPr lang="ru-RU" sz="2400" dirty="0" smtClean="0"/>
              <a:t> агент </a:t>
            </a:r>
            <a:r>
              <a:rPr lang="ru-RU" sz="2400" dirty="0" err="1" smtClean="0"/>
              <a:t>репликацияның</a:t>
            </a:r>
            <a:r>
              <a:rPr lang="ru-RU" sz="2400" dirty="0" smtClean="0"/>
              <a:t> </a:t>
            </a:r>
            <a:r>
              <a:rPr lang="ru-RU" sz="2400" dirty="0" err="1" smtClean="0"/>
              <a:t>белгілі</a:t>
            </a:r>
            <a:r>
              <a:rPr lang="ru-RU" sz="2400" dirty="0" smtClean="0"/>
              <a:t> </a:t>
            </a:r>
            <a:r>
              <a:rPr lang="ru-RU" sz="2400" dirty="0" err="1" smtClean="0"/>
              <a:t>бір</a:t>
            </a:r>
            <a:r>
              <a:rPr lang="ru-RU" sz="2400" dirty="0" smtClean="0"/>
              <a:t> </a:t>
            </a:r>
            <a:r>
              <a:rPr lang="ru-RU" sz="2400" dirty="0" err="1" smtClean="0"/>
              <a:t>бөлігіне</a:t>
            </a:r>
            <a:r>
              <a:rPr lang="ru-RU" sz="2400" dirty="0" smtClean="0"/>
              <a:t> </a:t>
            </a:r>
            <a:r>
              <a:rPr lang="ru-RU" sz="2400" dirty="0" err="1" smtClean="0"/>
              <a:t>жауапты</a:t>
            </a:r>
            <a:r>
              <a:rPr lang="ru-RU" sz="2400" dirty="0" smtClean="0"/>
              <a:t>. </a:t>
            </a:r>
            <a:r>
              <a:rPr lang="ru-RU" sz="2400" dirty="0" err="1" smtClean="0"/>
              <a:t>Бастапқы</a:t>
            </a:r>
            <a:r>
              <a:rPr lang="ru-RU" sz="2400" dirty="0" smtClean="0"/>
              <a:t> </a:t>
            </a:r>
            <a:r>
              <a:rPr lang="ru-RU" sz="2400" dirty="0" err="1" smtClean="0"/>
              <a:t>берілгені</a:t>
            </a:r>
            <a:r>
              <a:rPr lang="ru-RU" sz="2400" dirty="0" smtClean="0"/>
              <a:t> </a:t>
            </a:r>
            <a:r>
              <a:rPr lang="ru-RU" sz="2400" dirty="0" err="1" smtClean="0"/>
              <a:t>бойынша</a:t>
            </a:r>
            <a:r>
              <a:rPr lang="ru-RU" sz="2400" dirty="0" smtClean="0"/>
              <a:t> репликация </a:t>
            </a:r>
            <a:r>
              <a:rPr lang="ru-RU" sz="2400" dirty="0" err="1" smtClean="0"/>
              <a:t>агенттері</a:t>
            </a:r>
            <a:r>
              <a:rPr lang="ru-RU" sz="2400" dirty="0" smtClean="0"/>
              <a:t> </a:t>
            </a:r>
            <a:r>
              <a:rPr lang="ru-RU" sz="2400" dirty="0"/>
              <a:t> SQL </a:t>
            </a:r>
            <a:r>
              <a:rPr lang="ru-RU" sz="2400" dirty="0" err="1" smtClean="0"/>
              <a:t>Server</a:t>
            </a:r>
            <a:r>
              <a:rPr lang="ru-RU" sz="2400" dirty="0" smtClean="0"/>
              <a:t> </a:t>
            </a:r>
            <a:r>
              <a:rPr lang="ru-RU" sz="2400" dirty="0" err="1" smtClean="0"/>
              <a:t>агенті</a:t>
            </a:r>
            <a:r>
              <a:rPr lang="ru-RU" sz="2400" dirty="0" smtClean="0"/>
              <a:t> </a:t>
            </a:r>
            <a:r>
              <a:rPr lang="ru-RU" sz="2400" dirty="0" err="1" smtClean="0"/>
              <a:t>жоспарлаған</a:t>
            </a:r>
            <a:r>
              <a:rPr lang="ru-RU" sz="2400" dirty="0" smtClean="0"/>
              <a:t>  </a:t>
            </a:r>
            <a:r>
              <a:rPr lang="ru-RU" sz="2400" dirty="0" err="1" smtClean="0"/>
              <a:t>тапсырмалар</a:t>
            </a:r>
            <a:r>
              <a:rPr lang="ru-RU" sz="2400" dirty="0" smtClean="0"/>
              <a:t> </a:t>
            </a:r>
            <a:r>
              <a:rPr lang="ru-RU" sz="2400" dirty="0" err="1" smtClean="0"/>
              <a:t>сияқты</a:t>
            </a:r>
            <a:r>
              <a:rPr lang="ru-RU" sz="2400" dirty="0" smtClean="0"/>
              <a:t> </a:t>
            </a:r>
            <a:r>
              <a:rPr lang="ru-RU" sz="2400" dirty="0" err="1" smtClean="0"/>
              <a:t>орындалады</a:t>
            </a:r>
            <a:r>
              <a:rPr lang="ru-RU" sz="2400" dirty="0" smtClean="0"/>
              <a:t>, </a:t>
            </a:r>
            <a:r>
              <a:rPr lang="ru-RU" sz="2400" dirty="0" err="1" smtClean="0"/>
              <a:t>әрі</a:t>
            </a:r>
            <a:r>
              <a:rPr lang="ru-RU" sz="2400" dirty="0" smtClean="0"/>
              <a:t> </a:t>
            </a:r>
            <a:r>
              <a:rPr lang="ru-RU" sz="2400" dirty="0" err="1" smtClean="0"/>
              <a:t>тапсырмаларды</a:t>
            </a:r>
            <a:r>
              <a:rPr lang="ru-RU" sz="2400" dirty="0" smtClean="0"/>
              <a:t> </a:t>
            </a:r>
            <a:r>
              <a:rPr lang="ru-RU" sz="2400" dirty="0" err="1" smtClean="0"/>
              <a:t>орындау</a:t>
            </a:r>
            <a:r>
              <a:rPr lang="ru-RU" sz="2400" dirty="0" smtClean="0"/>
              <a:t> </a:t>
            </a:r>
            <a:r>
              <a:rPr lang="ru-RU" sz="2400" dirty="0" err="1" smtClean="0"/>
              <a:t>үшін</a:t>
            </a:r>
            <a:r>
              <a:rPr lang="ru-RU" sz="2400" dirty="0" smtClean="0"/>
              <a:t> </a:t>
            </a:r>
            <a:r>
              <a:rPr lang="ru-RU" sz="2400" dirty="0"/>
              <a:t>SQL </a:t>
            </a:r>
            <a:r>
              <a:rPr lang="ru-RU" sz="2400" dirty="0" err="1"/>
              <a:t>Server</a:t>
            </a:r>
            <a:r>
              <a:rPr lang="ru-RU" sz="2400" dirty="0"/>
              <a:t> </a:t>
            </a:r>
            <a:r>
              <a:rPr lang="ru-RU" sz="2400" dirty="0" err="1"/>
              <a:t>агенті</a:t>
            </a:r>
            <a:r>
              <a:rPr lang="ru-RU" sz="2400" dirty="0"/>
              <a:t> </a:t>
            </a:r>
            <a:r>
              <a:rPr lang="ru-RU" sz="2400" dirty="0" err="1" smtClean="0"/>
              <a:t>іске</a:t>
            </a:r>
            <a:r>
              <a:rPr lang="ru-RU" sz="2400" dirty="0" smtClean="0"/>
              <a:t> </a:t>
            </a:r>
            <a:r>
              <a:rPr lang="ru-RU" sz="2400" dirty="0" err="1" smtClean="0"/>
              <a:t>қосылған</a:t>
            </a:r>
            <a:r>
              <a:rPr lang="ru-RU" sz="2400" dirty="0" smtClean="0"/>
              <a:t> </a:t>
            </a:r>
            <a:r>
              <a:rPr lang="ru-RU" sz="2400" dirty="0" err="1" smtClean="0"/>
              <a:t>болуы</a:t>
            </a:r>
            <a:r>
              <a:rPr lang="ru-RU" sz="2400" dirty="0" smtClean="0"/>
              <a:t> </a:t>
            </a:r>
            <a:r>
              <a:rPr lang="ru-RU" sz="2400" dirty="0" err="1" smtClean="0"/>
              <a:t>керек</a:t>
            </a:r>
            <a:r>
              <a:rPr lang="ru-RU" sz="2400" dirty="0" smtClean="0"/>
              <a:t>. Репликация </a:t>
            </a:r>
            <a:r>
              <a:rPr lang="ru-RU" sz="2400" dirty="0" err="1" smtClean="0"/>
              <a:t>агенттері</a:t>
            </a:r>
            <a:r>
              <a:rPr lang="ru-RU" sz="2400" dirty="0" smtClean="0"/>
              <a:t> </a:t>
            </a:r>
            <a:r>
              <a:rPr lang="ru-RU" sz="2400" dirty="0" err="1" smtClean="0"/>
              <a:t>командалық</a:t>
            </a:r>
            <a:r>
              <a:rPr lang="ru-RU" sz="2400" dirty="0" smtClean="0"/>
              <a:t> </a:t>
            </a:r>
            <a:r>
              <a:rPr lang="ru-RU" sz="2400" dirty="0" err="1" smtClean="0"/>
              <a:t>жолдан</a:t>
            </a:r>
            <a:r>
              <a:rPr lang="ru-RU" sz="2400" dirty="0" smtClean="0"/>
              <a:t> </a:t>
            </a:r>
            <a:r>
              <a:rPr lang="ru-RU" sz="2400" dirty="0" err="1" smtClean="0"/>
              <a:t>немесе</a:t>
            </a:r>
            <a:r>
              <a:rPr lang="ru-RU" sz="2400" dirty="0" smtClean="0"/>
              <a:t> </a:t>
            </a:r>
            <a:r>
              <a:rPr lang="ru-RU" sz="2400" dirty="0"/>
              <a:t>RMO (</a:t>
            </a:r>
            <a:r>
              <a:rPr lang="ru-RU" sz="2400" dirty="0" err="1"/>
              <a:t>Replication</a:t>
            </a:r>
            <a:r>
              <a:rPr lang="ru-RU" sz="2400" dirty="0"/>
              <a:t> </a:t>
            </a:r>
            <a:r>
              <a:rPr lang="ru-RU" sz="2400" dirty="0" err="1"/>
              <a:t>Management</a:t>
            </a:r>
            <a:r>
              <a:rPr lang="ru-RU" sz="2400" dirty="0"/>
              <a:t> </a:t>
            </a:r>
            <a:r>
              <a:rPr lang="ru-RU" sz="2400" dirty="0" err="1" smtClean="0"/>
              <a:t>Objects</a:t>
            </a:r>
            <a:r>
              <a:rPr lang="ru-RU" sz="2400" dirty="0" smtClean="0"/>
              <a:t>) </a:t>
            </a:r>
            <a:r>
              <a:rPr lang="ru-RU" sz="2400" dirty="0" err="1" smtClean="0"/>
              <a:t>объектілерін</a:t>
            </a:r>
            <a:r>
              <a:rPr lang="ru-RU" sz="2400" dirty="0" smtClean="0"/>
              <a:t> </a:t>
            </a:r>
            <a:r>
              <a:rPr lang="ru-RU" sz="2400" dirty="0" err="1" smtClean="0"/>
              <a:t>қолданатын</a:t>
            </a:r>
            <a:r>
              <a:rPr lang="ru-RU" sz="2400" dirty="0" smtClean="0"/>
              <a:t> </a:t>
            </a:r>
            <a:r>
              <a:rPr lang="ru-RU" sz="2400" dirty="0" err="1" smtClean="0"/>
              <a:t>қосымшалармен</a:t>
            </a:r>
            <a:r>
              <a:rPr lang="ru-RU" sz="2400" dirty="0" smtClean="0"/>
              <a:t> </a:t>
            </a:r>
            <a:r>
              <a:rPr lang="ru-RU" sz="2400" dirty="0" err="1" smtClean="0"/>
              <a:t>іске</a:t>
            </a:r>
            <a:r>
              <a:rPr lang="ru-RU" sz="2400" dirty="0" smtClean="0"/>
              <a:t> </a:t>
            </a:r>
            <a:r>
              <a:rPr lang="ru-RU" sz="2400" dirty="0" err="1" smtClean="0"/>
              <a:t>қосылуы</a:t>
            </a:r>
            <a:r>
              <a:rPr lang="ru-RU" sz="2400" dirty="0" smtClean="0"/>
              <a:t> </a:t>
            </a:r>
            <a:r>
              <a:rPr lang="ru-RU" sz="2400" dirty="0" err="1" smtClean="0"/>
              <a:t>мүмкін</a:t>
            </a:r>
            <a:r>
              <a:rPr lang="ru-RU" sz="2400" dirty="0" smtClean="0"/>
              <a:t>. Репликация </a:t>
            </a:r>
            <a:r>
              <a:rPr lang="ru-RU" sz="2400" dirty="0" err="1" smtClean="0"/>
              <a:t>агенттері</a:t>
            </a:r>
            <a:r>
              <a:rPr lang="ru-RU" sz="2400" dirty="0" smtClean="0"/>
              <a:t> SQL </a:t>
            </a:r>
            <a:r>
              <a:rPr lang="ru-RU" sz="2400" dirty="0" err="1"/>
              <a:t>Server</a:t>
            </a:r>
            <a:r>
              <a:rPr lang="ru-RU" sz="2400" dirty="0"/>
              <a:t> </a:t>
            </a:r>
            <a:r>
              <a:rPr lang="ru-RU" sz="2400" dirty="0" smtClean="0"/>
              <a:t> репликация </a:t>
            </a:r>
            <a:r>
              <a:rPr lang="ru-RU" sz="2400" dirty="0" err="1" smtClean="0"/>
              <a:t>мониторингінен</a:t>
            </a:r>
            <a:r>
              <a:rPr lang="ru-RU" sz="2400" dirty="0" smtClean="0"/>
              <a:t> </a:t>
            </a:r>
            <a:r>
              <a:rPr lang="ru-RU" sz="2400" dirty="0" err="1" smtClean="0"/>
              <a:t>және</a:t>
            </a:r>
            <a:r>
              <a:rPr lang="ru-RU" sz="2400" dirty="0" smtClean="0"/>
              <a:t> </a:t>
            </a:r>
            <a:r>
              <a:rPr lang="ru-RU" sz="2400" dirty="0"/>
              <a:t>SQL </a:t>
            </a:r>
            <a:r>
              <a:rPr lang="ru-RU" sz="2400" dirty="0" err="1"/>
              <a:t>Server</a:t>
            </a:r>
            <a:r>
              <a:rPr lang="ru-RU" sz="2400" dirty="0"/>
              <a:t> </a:t>
            </a:r>
            <a:r>
              <a:rPr lang="ru-RU" sz="2400" dirty="0" err="1"/>
              <a:t>Management</a:t>
            </a:r>
            <a:r>
              <a:rPr lang="ru-RU" sz="2400" dirty="0"/>
              <a:t> </a:t>
            </a:r>
            <a:r>
              <a:rPr lang="ru-RU" sz="2400" dirty="0" err="1" smtClean="0"/>
              <a:t>Studio</a:t>
            </a:r>
            <a:r>
              <a:rPr lang="ru-RU" sz="2400" dirty="0" smtClean="0"/>
              <a:t> </a:t>
            </a:r>
            <a:r>
              <a:rPr lang="ru-RU" sz="2400" dirty="0" err="1" smtClean="0"/>
              <a:t>басқарылады</a:t>
            </a:r>
            <a:r>
              <a:rPr lang="ru-RU" sz="2400" dirty="0"/>
              <a:t>.</a:t>
            </a:r>
          </a:p>
        </p:txBody>
      </p:sp>
    </p:spTree>
    <p:extLst>
      <p:ext uri="{BB962C8B-B14F-4D97-AF65-F5344CB8AC3E}">
        <p14:creationId xmlns:p14="http://schemas.microsoft.com/office/powerpoint/2010/main" val="34806266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856984" cy="3672408"/>
          </a:xfrm>
        </p:spPr>
        <p:txBody>
          <a:bodyPr anchor="t"/>
          <a:lstStyle/>
          <a:p>
            <a:pPr algn="just"/>
            <a:r>
              <a:rPr lang="ru-RU" sz="2800" b="1" dirty="0" smtClean="0"/>
              <a:t>SQL </a:t>
            </a:r>
            <a:r>
              <a:rPr lang="ru-RU" sz="2800" b="1" dirty="0" err="1" smtClean="0"/>
              <a:t>Server</a:t>
            </a:r>
            <a:r>
              <a:rPr lang="ru-RU" sz="2800" b="1" dirty="0" smtClean="0"/>
              <a:t> </a:t>
            </a:r>
            <a:r>
              <a:rPr lang="ru-RU" sz="2800" b="1" dirty="0" err="1" smtClean="0"/>
              <a:t>агенті</a:t>
            </a:r>
            <a:r>
              <a:rPr lang="ru-RU" sz="2800" b="1" dirty="0" smtClean="0"/>
              <a:t> </a:t>
            </a:r>
            <a:r>
              <a:rPr lang="ru-RU" sz="2400" dirty="0" smtClean="0"/>
              <a:t> </a:t>
            </a:r>
            <a:r>
              <a:rPr lang="ru-RU" sz="2400" dirty="0" err="1" smtClean="0"/>
              <a:t>репликацияда</a:t>
            </a:r>
            <a:r>
              <a:rPr lang="ru-RU" sz="2400" dirty="0" smtClean="0"/>
              <a:t> </a:t>
            </a:r>
            <a:r>
              <a:rPr lang="ru-RU" sz="2400" dirty="0" err="1" smtClean="0"/>
              <a:t>қолданылатын</a:t>
            </a:r>
            <a:r>
              <a:rPr lang="ru-RU" sz="2400" dirty="0" smtClean="0"/>
              <a:t> </a:t>
            </a:r>
            <a:r>
              <a:rPr lang="ru-RU" sz="2400" dirty="0" err="1" smtClean="0"/>
              <a:t>агенттердің</a:t>
            </a:r>
            <a:r>
              <a:rPr lang="ru-RU" sz="2400" dirty="0" smtClean="0"/>
              <a:t> </a:t>
            </a:r>
            <a:r>
              <a:rPr lang="ru-RU" sz="2400" dirty="0" err="1" smtClean="0"/>
              <a:t>жұмысын</a:t>
            </a:r>
            <a:r>
              <a:rPr lang="ru-RU" sz="2400" dirty="0" smtClean="0"/>
              <a:t> </a:t>
            </a:r>
            <a:r>
              <a:rPr lang="ru-RU" sz="2400" dirty="0" err="1" smtClean="0"/>
              <a:t>орналастыру</a:t>
            </a:r>
            <a:r>
              <a:rPr lang="ru-RU" sz="2400" dirty="0" smtClean="0"/>
              <a:t> </a:t>
            </a:r>
            <a:r>
              <a:rPr lang="ru-RU" sz="2400" dirty="0" err="1" smtClean="0"/>
              <a:t>және</a:t>
            </a:r>
            <a:r>
              <a:rPr lang="ru-RU" sz="2400" dirty="0" smtClean="0"/>
              <a:t> </a:t>
            </a:r>
            <a:r>
              <a:rPr lang="ru-RU" sz="2400" dirty="0" err="1" smtClean="0"/>
              <a:t>жоспарлау</a:t>
            </a:r>
            <a:r>
              <a:rPr lang="ru-RU" sz="2400" dirty="0" smtClean="0"/>
              <a:t> </a:t>
            </a:r>
            <a:r>
              <a:rPr lang="ru-RU" sz="2400" dirty="0" err="1" smtClean="0"/>
              <a:t>үшін</a:t>
            </a:r>
            <a:r>
              <a:rPr lang="ru-RU" sz="2400" dirty="0" smtClean="0"/>
              <a:t>, </a:t>
            </a:r>
            <a:r>
              <a:rPr lang="ru-RU" sz="2400" dirty="0" err="1" smtClean="0"/>
              <a:t>сонымен</a:t>
            </a:r>
            <a:r>
              <a:rPr lang="ru-RU" sz="2400" dirty="0" smtClean="0"/>
              <a:t> </a:t>
            </a:r>
            <a:r>
              <a:rPr lang="ru-RU" sz="2400" dirty="0" err="1" smtClean="0"/>
              <a:t>қатар</a:t>
            </a:r>
            <a:r>
              <a:rPr lang="ru-RU" sz="2400" dirty="0" smtClean="0"/>
              <a:t> репликация </a:t>
            </a:r>
            <a:r>
              <a:rPr lang="ru-RU" sz="2400" dirty="0" err="1" smtClean="0"/>
              <a:t>агенттерін</a:t>
            </a:r>
            <a:r>
              <a:rPr lang="ru-RU" sz="2400" dirty="0" smtClean="0"/>
              <a:t> </a:t>
            </a:r>
            <a:r>
              <a:rPr lang="ru-RU" sz="2400" dirty="0" err="1" smtClean="0"/>
              <a:t>іске</a:t>
            </a:r>
            <a:r>
              <a:rPr lang="ru-RU" sz="2400" dirty="0" smtClean="0"/>
              <a:t> </a:t>
            </a:r>
            <a:r>
              <a:rPr lang="ru-RU" sz="2400" dirty="0" err="1" smtClean="0"/>
              <a:t>қосудың</a:t>
            </a:r>
            <a:r>
              <a:rPr lang="ru-RU" sz="2400" dirty="0" smtClean="0"/>
              <a:t> </a:t>
            </a:r>
            <a:r>
              <a:rPr lang="ru-RU" sz="2400" dirty="0" err="1" smtClean="0"/>
              <a:t>қарапайым</a:t>
            </a:r>
            <a:r>
              <a:rPr lang="ru-RU" sz="2400" dirty="0" smtClean="0"/>
              <a:t> </a:t>
            </a:r>
            <a:r>
              <a:rPr lang="ru-RU" sz="2400" dirty="0" err="1" smtClean="0"/>
              <a:t>тәсілін</a:t>
            </a:r>
            <a:r>
              <a:rPr lang="ru-RU" sz="2400" dirty="0" smtClean="0"/>
              <a:t> </a:t>
            </a:r>
            <a:r>
              <a:rPr lang="ru-RU" sz="2400" dirty="0" err="1" smtClean="0"/>
              <a:t>ұсынады</a:t>
            </a:r>
            <a:r>
              <a:rPr lang="ru-RU" sz="2400" dirty="0"/>
              <a:t>. </a:t>
            </a:r>
            <a:r>
              <a:rPr lang="ru-RU" sz="2400" dirty="0" smtClean="0"/>
              <a:t>SQL </a:t>
            </a:r>
            <a:r>
              <a:rPr lang="ru-RU" sz="2400" dirty="0" err="1" smtClean="0"/>
              <a:t>Server</a:t>
            </a:r>
            <a:r>
              <a:rPr lang="ru-RU" sz="2400" dirty="0" smtClean="0"/>
              <a:t> </a:t>
            </a:r>
            <a:r>
              <a:rPr lang="ru-RU" sz="2400" dirty="0" err="1" smtClean="0"/>
              <a:t>агенті</a:t>
            </a:r>
            <a:r>
              <a:rPr lang="ru-RU" sz="2400" dirty="0" smtClean="0"/>
              <a:t> </a:t>
            </a:r>
            <a:r>
              <a:rPr lang="ru-RU" sz="2400" dirty="0" err="1" smtClean="0"/>
              <a:t>сонымен</a:t>
            </a:r>
            <a:r>
              <a:rPr lang="ru-RU" sz="2400" dirty="0" smtClean="0"/>
              <a:t> </a:t>
            </a:r>
            <a:r>
              <a:rPr lang="ru-RU" sz="2400" dirty="0" err="1" smtClean="0"/>
              <a:t>қатар</a:t>
            </a:r>
            <a:r>
              <a:rPr lang="ru-RU" sz="2400" dirty="0" smtClean="0"/>
              <a:t>, </a:t>
            </a:r>
            <a:r>
              <a:rPr lang="ru-RU" sz="2400" dirty="0" err="1" smtClean="0"/>
              <a:t>репликациядан</a:t>
            </a:r>
            <a:r>
              <a:rPr lang="ru-RU" sz="2400" dirty="0" smtClean="0"/>
              <a:t> </a:t>
            </a:r>
            <a:r>
              <a:rPr lang="ru-RU" sz="2400" dirty="0" err="1" smtClean="0"/>
              <a:t>тыстағы</a:t>
            </a:r>
            <a:r>
              <a:rPr lang="ru-RU" sz="2400" dirty="0" smtClean="0"/>
              <a:t> </a:t>
            </a:r>
            <a:r>
              <a:rPr lang="ru-RU" sz="2400" dirty="0" err="1" smtClean="0"/>
              <a:t>операцияларды</a:t>
            </a:r>
            <a:r>
              <a:rPr lang="ru-RU" sz="2400" dirty="0" smtClean="0"/>
              <a:t> </a:t>
            </a:r>
            <a:r>
              <a:rPr lang="ru-RU" sz="2400" dirty="0" err="1" smtClean="0"/>
              <a:t>басқарады</a:t>
            </a:r>
            <a:r>
              <a:rPr lang="ru-RU" sz="2400" dirty="0" smtClean="0"/>
              <a:t> </a:t>
            </a:r>
            <a:r>
              <a:rPr lang="ru-RU" sz="2400" dirty="0" err="1" smtClean="0"/>
              <a:t>және</a:t>
            </a:r>
            <a:r>
              <a:rPr lang="ru-RU" sz="2400" dirty="0" smtClean="0"/>
              <a:t> </a:t>
            </a:r>
            <a:r>
              <a:rPr lang="ru-RU" sz="2400" dirty="0" err="1" smtClean="0"/>
              <a:t>орындалған</a:t>
            </a:r>
            <a:r>
              <a:rPr lang="ru-RU" sz="2400" dirty="0" smtClean="0"/>
              <a:t> </a:t>
            </a:r>
            <a:r>
              <a:rPr lang="ru-RU" sz="2400" dirty="0" err="1" smtClean="0"/>
              <a:t>операцияларға</a:t>
            </a:r>
            <a:r>
              <a:rPr lang="ru-RU" sz="2400" dirty="0" smtClean="0"/>
              <a:t> </a:t>
            </a:r>
            <a:r>
              <a:rPr lang="ru-RU" sz="2400" dirty="0" err="1" smtClean="0"/>
              <a:t>бақылау</a:t>
            </a:r>
            <a:r>
              <a:rPr lang="ru-RU" sz="2400" dirty="0" smtClean="0"/>
              <a:t> </a:t>
            </a:r>
            <a:r>
              <a:rPr lang="ru-RU" sz="2400" dirty="0" err="1" smtClean="0"/>
              <a:t>жасайды</a:t>
            </a:r>
            <a:r>
              <a:rPr lang="ru-RU" sz="2400" dirty="0" smtClean="0"/>
              <a:t>.  </a:t>
            </a:r>
            <a:br>
              <a:rPr lang="ru-RU" sz="2400" dirty="0" smtClean="0"/>
            </a:br>
            <a:r>
              <a:rPr lang="ru-RU" sz="2400" dirty="0" smtClean="0"/>
              <a:t/>
            </a:r>
            <a:br>
              <a:rPr lang="ru-RU" sz="2400" dirty="0" smtClean="0"/>
            </a:br>
            <a:r>
              <a:rPr lang="ru-RU" sz="2800" b="1" dirty="0" err="1" smtClean="0"/>
              <a:t>Жедел</a:t>
            </a:r>
            <a:r>
              <a:rPr lang="ru-RU" sz="2800" b="1" dirty="0" smtClean="0"/>
              <a:t> </a:t>
            </a:r>
            <a:r>
              <a:rPr lang="ru-RU" sz="2800" b="1" dirty="0" err="1" smtClean="0"/>
              <a:t>түсірілімдер</a:t>
            </a:r>
            <a:r>
              <a:rPr lang="ru-RU" sz="2800" b="1" dirty="0" smtClean="0"/>
              <a:t> </a:t>
            </a:r>
            <a:r>
              <a:rPr lang="ru-RU" sz="2800" b="1" dirty="0" err="1" smtClean="0"/>
              <a:t>агенті</a:t>
            </a:r>
            <a:r>
              <a:rPr lang="ru-RU" sz="2800" b="1" dirty="0" smtClean="0"/>
              <a:t> </a:t>
            </a:r>
            <a:r>
              <a:rPr lang="ru-RU" sz="2400" dirty="0" err="1" smtClean="0"/>
              <a:t>барлық</a:t>
            </a:r>
            <a:r>
              <a:rPr lang="ru-RU" sz="2400" dirty="0" smtClean="0"/>
              <a:t> </a:t>
            </a:r>
            <a:r>
              <a:rPr lang="ru-RU" sz="2400" dirty="0" err="1" smtClean="0"/>
              <a:t>типті</a:t>
            </a:r>
            <a:r>
              <a:rPr lang="ru-RU" sz="2400" dirty="0" smtClean="0"/>
              <a:t> </a:t>
            </a:r>
            <a:r>
              <a:rPr lang="ru-RU" sz="2400" dirty="0" err="1" smtClean="0"/>
              <a:t>репликациялармен</a:t>
            </a:r>
            <a:r>
              <a:rPr lang="ru-RU" sz="2400" dirty="0" smtClean="0"/>
              <a:t> </a:t>
            </a:r>
            <a:r>
              <a:rPr lang="ru-RU" sz="2400" dirty="0" err="1" smtClean="0"/>
              <a:t>қолданылады</a:t>
            </a:r>
            <a:r>
              <a:rPr lang="ru-RU" sz="2400" dirty="0" smtClean="0"/>
              <a:t>. </a:t>
            </a:r>
            <a:r>
              <a:rPr lang="ru-RU" sz="2400" dirty="0" err="1" smtClean="0"/>
              <a:t>Ол</a:t>
            </a:r>
            <a:r>
              <a:rPr lang="ru-RU" sz="2400" dirty="0" smtClean="0"/>
              <a:t> </a:t>
            </a:r>
            <a:r>
              <a:rPr lang="ru-RU" sz="2400" dirty="0" err="1" smtClean="0"/>
              <a:t>жарияланған</a:t>
            </a:r>
            <a:r>
              <a:rPr lang="ru-RU" sz="2400" dirty="0" smtClean="0"/>
              <a:t> </a:t>
            </a:r>
            <a:r>
              <a:rPr lang="ru-RU" sz="2400" dirty="0" err="1" smtClean="0"/>
              <a:t>кестелер</a:t>
            </a:r>
            <a:r>
              <a:rPr lang="ru-RU" sz="2400" dirty="0" smtClean="0"/>
              <a:t> </a:t>
            </a:r>
            <a:r>
              <a:rPr lang="ru-RU" sz="2400" dirty="0" err="1" smtClean="0"/>
              <a:t>бастапқы</a:t>
            </a:r>
            <a:r>
              <a:rPr lang="ru-RU" sz="2400" dirty="0" smtClean="0"/>
              <a:t> </a:t>
            </a:r>
            <a:r>
              <a:rPr lang="ru-RU" sz="2400" dirty="0" err="1" smtClean="0"/>
              <a:t>деректердің</a:t>
            </a:r>
            <a:r>
              <a:rPr lang="ru-RU" sz="2400" dirty="0" smtClean="0"/>
              <a:t> </a:t>
            </a:r>
            <a:r>
              <a:rPr lang="ru-RU" sz="2400" dirty="0" err="1" smtClean="0"/>
              <a:t>сұлбалары</a:t>
            </a:r>
            <a:r>
              <a:rPr lang="ru-RU" sz="2400" dirty="0" smtClean="0"/>
              <a:t> мен </a:t>
            </a:r>
            <a:r>
              <a:rPr lang="ru-RU" sz="2400" dirty="0" err="1" smtClean="0"/>
              <a:t>файдарын</a:t>
            </a:r>
            <a:r>
              <a:rPr lang="ru-RU" sz="2400" dirty="0" smtClean="0"/>
              <a:t> </a:t>
            </a:r>
            <a:r>
              <a:rPr lang="ru-RU" sz="2400" dirty="0" err="1" smtClean="0"/>
              <a:t>және</a:t>
            </a:r>
            <a:r>
              <a:rPr lang="ru-RU" sz="2400" dirty="0" smtClean="0"/>
              <a:t> </a:t>
            </a:r>
            <a:r>
              <a:rPr lang="ru-RU" sz="2400" dirty="0" err="1" smtClean="0"/>
              <a:t>басқа</a:t>
            </a:r>
            <a:r>
              <a:rPr lang="ru-RU" sz="2400" dirty="0" smtClean="0"/>
              <a:t> </a:t>
            </a:r>
            <a:r>
              <a:rPr lang="ru-RU" sz="2400" dirty="0" err="1" smtClean="0"/>
              <a:t>объектілерді</a:t>
            </a:r>
            <a:r>
              <a:rPr lang="ru-RU" sz="2400" dirty="0"/>
              <a:t> </a:t>
            </a:r>
            <a:r>
              <a:rPr lang="ru-RU" sz="2400" dirty="0" err="1" smtClean="0"/>
              <a:t>жасайды</a:t>
            </a:r>
            <a:r>
              <a:rPr lang="ru-RU" sz="2400" dirty="0" smtClean="0"/>
              <a:t>, </a:t>
            </a:r>
            <a:r>
              <a:rPr lang="ru-RU" sz="2400" dirty="0" err="1" smtClean="0"/>
              <a:t>жедел</a:t>
            </a:r>
            <a:r>
              <a:rPr lang="ru-RU" sz="2400" dirty="0" smtClean="0"/>
              <a:t> </a:t>
            </a:r>
            <a:r>
              <a:rPr lang="ru-RU" sz="2400" dirty="0" err="1" smtClean="0"/>
              <a:t>түсірілімдер</a:t>
            </a:r>
            <a:r>
              <a:rPr lang="ru-RU" sz="2400" dirty="0" smtClean="0"/>
              <a:t> </a:t>
            </a:r>
            <a:r>
              <a:rPr lang="ru-RU" sz="2400" dirty="0" err="1" smtClean="0"/>
              <a:t>файлын</a:t>
            </a:r>
            <a:r>
              <a:rPr lang="ru-RU" sz="2400" dirty="0" smtClean="0"/>
              <a:t> </a:t>
            </a:r>
            <a:r>
              <a:rPr lang="ru-RU" sz="2400" dirty="0" err="1" smtClean="0"/>
              <a:t>сақтайды</a:t>
            </a:r>
            <a:r>
              <a:rPr lang="ru-RU" sz="2400" dirty="0" smtClean="0"/>
              <a:t>, </a:t>
            </a:r>
            <a:r>
              <a:rPr lang="ru-RU" sz="2400" dirty="0" err="1" smtClean="0"/>
              <a:t>таратышының</a:t>
            </a:r>
            <a:r>
              <a:rPr lang="ru-RU" sz="2400" dirty="0" smtClean="0"/>
              <a:t> ДБ </a:t>
            </a:r>
            <a:r>
              <a:rPr lang="ru-RU" sz="2400" dirty="0" err="1" smtClean="0"/>
              <a:t>синхронизациялар</a:t>
            </a:r>
            <a:r>
              <a:rPr lang="ru-RU" sz="2400" dirty="0" smtClean="0"/>
              <a:t> </a:t>
            </a:r>
            <a:r>
              <a:rPr lang="ru-RU" sz="2400" dirty="0" err="1" smtClean="0"/>
              <a:t>туралы</a:t>
            </a:r>
            <a:r>
              <a:rPr lang="ru-RU" sz="2400" dirty="0" smtClean="0"/>
              <a:t> </a:t>
            </a:r>
            <a:r>
              <a:rPr lang="ru-RU" sz="2400" dirty="0" err="1" smtClean="0"/>
              <a:t>мәліметтерді</a:t>
            </a:r>
            <a:r>
              <a:rPr lang="ru-RU" sz="2400" dirty="0" smtClean="0"/>
              <a:t> </a:t>
            </a:r>
            <a:r>
              <a:rPr lang="ru-RU" sz="2400" dirty="0" err="1" smtClean="0"/>
              <a:t>жазады</a:t>
            </a:r>
            <a:r>
              <a:rPr lang="ru-RU" sz="2400" dirty="0" smtClean="0"/>
              <a:t>. </a:t>
            </a:r>
            <a:r>
              <a:rPr lang="ru-RU" sz="2400" dirty="0" err="1" smtClean="0"/>
              <a:t>Жедел</a:t>
            </a:r>
            <a:r>
              <a:rPr lang="ru-RU" sz="2400" dirty="0" smtClean="0"/>
              <a:t> </a:t>
            </a:r>
            <a:r>
              <a:rPr lang="ru-RU" sz="2400" dirty="0" err="1" smtClean="0"/>
              <a:t>түсірілімдер</a:t>
            </a:r>
            <a:r>
              <a:rPr lang="ru-RU" sz="2400" dirty="0" smtClean="0"/>
              <a:t> </a:t>
            </a:r>
            <a:r>
              <a:rPr lang="ru-RU" sz="2400" dirty="0" err="1" smtClean="0"/>
              <a:t>агенті</a:t>
            </a:r>
            <a:r>
              <a:rPr lang="ru-RU" sz="2400" dirty="0" smtClean="0"/>
              <a:t> </a:t>
            </a:r>
            <a:r>
              <a:rPr lang="ru-RU" sz="2400" dirty="0" err="1" smtClean="0"/>
              <a:t>таратушыда</a:t>
            </a:r>
            <a:r>
              <a:rPr lang="ru-RU" sz="2400" dirty="0" smtClean="0"/>
              <a:t> </a:t>
            </a:r>
            <a:r>
              <a:rPr lang="ru-RU" sz="2400" dirty="0" err="1" smtClean="0"/>
              <a:t>орындалады</a:t>
            </a:r>
            <a:r>
              <a:rPr lang="ru-RU" sz="2400" dirty="0"/>
              <a:t>.</a:t>
            </a:r>
            <a:r>
              <a:rPr lang="ru-RU" sz="2400" dirty="0" smtClean="0"/>
              <a:t> </a:t>
            </a:r>
            <a:r>
              <a:rPr lang="ru-RU" sz="2400" dirty="0"/>
              <a:t/>
            </a:r>
            <a:br>
              <a:rPr lang="ru-RU" sz="2400" dirty="0"/>
            </a:br>
            <a:r>
              <a:rPr lang="ru-RU" sz="2400" dirty="0"/>
              <a:t/>
            </a:r>
            <a:br>
              <a:rPr lang="ru-RU" sz="2400" dirty="0"/>
            </a:br>
            <a:endParaRPr lang="ru-RU" sz="2400" dirty="0"/>
          </a:p>
        </p:txBody>
      </p:sp>
    </p:spTree>
    <p:extLst>
      <p:ext uri="{BB962C8B-B14F-4D97-AF65-F5344CB8AC3E}">
        <p14:creationId xmlns:p14="http://schemas.microsoft.com/office/powerpoint/2010/main" val="31268302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856984" cy="3672408"/>
          </a:xfrm>
        </p:spPr>
        <p:txBody>
          <a:bodyPr anchor="t"/>
          <a:lstStyle/>
          <a:p>
            <a:pPr algn="just"/>
            <a:r>
              <a:rPr lang="ru-RU" sz="2800" b="1" dirty="0" err="1" smtClean="0"/>
              <a:t>Журналды</a:t>
            </a:r>
            <a:r>
              <a:rPr lang="ru-RU" sz="2800" b="1" dirty="0" smtClean="0"/>
              <a:t> </a:t>
            </a:r>
            <a:r>
              <a:rPr lang="ru-RU" sz="2800" b="1" dirty="0" err="1" smtClean="0"/>
              <a:t>оқу</a:t>
            </a:r>
            <a:r>
              <a:rPr lang="ru-RU" sz="2800" b="1" dirty="0" smtClean="0"/>
              <a:t> </a:t>
            </a:r>
            <a:r>
              <a:rPr lang="ru-RU" sz="2800" b="1" dirty="0" err="1" smtClean="0"/>
              <a:t>агенті</a:t>
            </a:r>
            <a:r>
              <a:rPr lang="ru-RU" sz="2800" b="1" dirty="0" smtClean="0"/>
              <a:t> </a:t>
            </a:r>
            <a:r>
              <a:rPr lang="ru-RU" sz="2400" dirty="0" smtClean="0"/>
              <a:t>транзакция </a:t>
            </a:r>
            <a:r>
              <a:rPr lang="ru-RU" sz="2400" dirty="0" err="1" smtClean="0"/>
              <a:t>репликациясымен</a:t>
            </a:r>
            <a:r>
              <a:rPr lang="ru-RU" sz="2400" dirty="0" smtClean="0"/>
              <a:t> </a:t>
            </a:r>
            <a:r>
              <a:rPr lang="ru-RU" sz="2400" dirty="0" err="1" smtClean="0"/>
              <a:t>қолданылады</a:t>
            </a:r>
            <a:r>
              <a:rPr lang="ru-RU" sz="2400" dirty="0" smtClean="0"/>
              <a:t>. </a:t>
            </a:r>
            <a:r>
              <a:rPr lang="ru-RU" sz="2400" dirty="0" err="1" smtClean="0"/>
              <a:t>Ол</a:t>
            </a:r>
            <a:r>
              <a:rPr lang="ru-RU" sz="2400" dirty="0" smtClean="0"/>
              <a:t> репликация </a:t>
            </a:r>
            <a:r>
              <a:rPr lang="ru-RU" sz="2400" dirty="0" err="1" smtClean="0"/>
              <a:t>үшін</a:t>
            </a:r>
            <a:r>
              <a:rPr lang="ru-RU" sz="2400" dirty="0" smtClean="0"/>
              <a:t> </a:t>
            </a:r>
            <a:r>
              <a:rPr lang="ru-RU" sz="2400" dirty="0" err="1" smtClean="0"/>
              <a:t>белгіленген</a:t>
            </a:r>
            <a:r>
              <a:rPr lang="ru-RU" sz="2400" dirty="0" smtClean="0"/>
              <a:t> </a:t>
            </a:r>
            <a:r>
              <a:rPr lang="ru-RU" sz="2400" dirty="0" err="1" smtClean="0"/>
              <a:t>транзакцияларды</a:t>
            </a:r>
            <a:r>
              <a:rPr lang="ru-RU" sz="2400" dirty="0" smtClean="0"/>
              <a:t> </a:t>
            </a:r>
            <a:r>
              <a:rPr lang="ru-RU" sz="2400" dirty="0" err="1" smtClean="0"/>
              <a:t>транзакциялар</a:t>
            </a:r>
            <a:r>
              <a:rPr lang="ru-RU" sz="2400" dirty="0" smtClean="0"/>
              <a:t> </a:t>
            </a:r>
            <a:r>
              <a:rPr lang="ru-RU" sz="2400" dirty="0" err="1" smtClean="0"/>
              <a:t>журналынан</a:t>
            </a:r>
            <a:r>
              <a:rPr lang="ru-RU" sz="2400" dirty="0" smtClean="0"/>
              <a:t> </a:t>
            </a:r>
            <a:r>
              <a:rPr lang="ru-RU" sz="2400" dirty="0" err="1" smtClean="0"/>
              <a:t>баспагерге</a:t>
            </a:r>
            <a:r>
              <a:rPr lang="ru-RU" sz="2400" dirty="0" smtClean="0"/>
              <a:t> </a:t>
            </a:r>
            <a:r>
              <a:rPr lang="ru-RU" sz="2400" dirty="0" err="1" smtClean="0"/>
              <a:t>таратушының</a:t>
            </a:r>
            <a:r>
              <a:rPr lang="ru-RU" sz="2400" dirty="0" smtClean="0"/>
              <a:t> ДБ </a:t>
            </a:r>
            <a:r>
              <a:rPr lang="ru-RU" sz="2400" dirty="0" err="1" smtClean="0"/>
              <a:t>жылжытады</a:t>
            </a:r>
            <a:r>
              <a:rPr lang="ru-RU" sz="2400" dirty="0" smtClean="0"/>
              <a:t>. Транзакция </a:t>
            </a:r>
            <a:r>
              <a:rPr lang="ru-RU" sz="2400" dirty="0" err="1" smtClean="0"/>
              <a:t>репликациясын</a:t>
            </a:r>
            <a:r>
              <a:rPr lang="ru-RU" sz="2400" dirty="0" smtClean="0"/>
              <a:t> </a:t>
            </a:r>
            <a:r>
              <a:rPr lang="ru-RU" sz="2400" dirty="0" err="1" smtClean="0"/>
              <a:t>қолданып</a:t>
            </a:r>
            <a:r>
              <a:rPr lang="ru-RU" sz="2400" dirty="0" smtClean="0"/>
              <a:t> </a:t>
            </a:r>
            <a:r>
              <a:rPr lang="ru-RU" sz="2400" dirty="0" err="1" smtClean="0"/>
              <a:t>жарияланған</a:t>
            </a:r>
            <a:r>
              <a:rPr lang="ru-RU" sz="2400" dirty="0" smtClean="0"/>
              <a:t> </a:t>
            </a:r>
            <a:r>
              <a:rPr lang="ru-RU" sz="2400" dirty="0" err="1"/>
              <a:t>ә</a:t>
            </a:r>
            <a:r>
              <a:rPr lang="ru-RU" sz="2400" dirty="0" err="1" smtClean="0"/>
              <a:t>рбір</a:t>
            </a:r>
            <a:r>
              <a:rPr lang="ru-RU" sz="2400" dirty="0" smtClean="0"/>
              <a:t> ДБ </a:t>
            </a:r>
            <a:r>
              <a:rPr lang="ru-RU" sz="2400" dirty="0" err="1" smtClean="0"/>
              <a:t>өз</a:t>
            </a:r>
            <a:r>
              <a:rPr lang="ru-RU" sz="2400" dirty="0" smtClean="0"/>
              <a:t> </a:t>
            </a:r>
            <a:r>
              <a:rPr lang="ru-RU" sz="2400" dirty="0" err="1" smtClean="0"/>
              <a:t>журналды</a:t>
            </a:r>
            <a:r>
              <a:rPr lang="ru-RU" sz="2400" dirty="0" smtClean="0"/>
              <a:t> </a:t>
            </a:r>
            <a:r>
              <a:rPr lang="ru-RU" sz="2400" dirty="0" err="1" smtClean="0"/>
              <a:t>оқу</a:t>
            </a:r>
            <a:r>
              <a:rPr lang="ru-RU" sz="2400" dirty="0" smtClean="0"/>
              <a:t> </a:t>
            </a:r>
            <a:r>
              <a:rPr lang="ru-RU" sz="2400" dirty="0" err="1" smtClean="0"/>
              <a:t>агенті</a:t>
            </a:r>
            <a:r>
              <a:rPr lang="ru-RU" sz="2400" dirty="0" smtClean="0"/>
              <a:t> бар, </a:t>
            </a:r>
            <a:r>
              <a:rPr lang="ru-RU" sz="2400" dirty="0" err="1" smtClean="0"/>
              <a:t>ол</a:t>
            </a:r>
            <a:r>
              <a:rPr lang="ru-RU" sz="2400" dirty="0" smtClean="0"/>
              <a:t> </a:t>
            </a:r>
            <a:r>
              <a:rPr lang="ru-RU" sz="2400" dirty="0" err="1" smtClean="0"/>
              <a:t>таратушыда</a:t>
            </a:r>
            <a:r>
              <a:rPr lang="ru-RU" sz="2400" dirty="0" smtClean="0"/>
              <a:t> </a:t>
            </a:r>
            <a:r>
              <a:rPr lang="ru-RU" sz="2400" dirty="0" err="1" smtClean="0"/>
              <a:t>орындалады</a:t>
            </a:r>
            <a:r>
              <a:rPr lang="ru-RU" sz="2400" dirty="0" smtClean="0"/>
              <a:t> </a:t>
            </a:r>
            <a:r>
              <a:rPr lang="ru-RU" sz="2400" dirty="0" err="1" smtClean="0"/>
              <a:t>және</a:t>
            </a:r>
            <a:r>
              <a:rPr lang="ru-RU" sz="2400" dirty="0" smtClean="0"/>
              <a:t> </a:t>
            </a:r>
            <a:r>
              <a:rPr lang="ru-RU" sz="2400" dirty="0" err="1" smtClean="0"/>
              <a:t>баспагерге</a:t>
            </a:r>
            <a:r>
              <a:rPr lang="ru-RU" sz="2400" dirty="0" smtClean="0"/>
              <a:t> </a:t>
            </a:r>
            <a:r>
              <a:rPr lang="ru-RU" sz="2400" dirty="0" err="1" smtClean="0"/>
              <a:t>қосылған</a:t>
            </a:r>
            <a:r>
              <a:rPr lang="ru-RU" sz="2400" dirty="0" smtClean="0"/>
              <a:t>.  </a:t>
            </a:r>
            <a:r>
              <a:rPr lang="ru-RU" sz="2400" dirty="0"/>
              <a:t/>
            </a:r>
            <a:br>
              <a:rPr lang="ru-RU" sz="2400" dirty="0"/>
            </a:br>
            <a:r>
              <a:rPr lang="ru-RU" sz="2400" dirty="0"/>
              <a:t/>
            </a:r>
            <a:br>
              <a:rPr lang="ru-RU" sz="2400" dirty="0"/>
            </a:br>
            <a:r>
              <a:rPr lang="ru-RU" sz="2800" b="1" dirty="0" err="1" smtClean="0"/>
              <a:t>Таратушы</a:t>
            </a:r>
            <a:r>
              <a:rPr lang="ru-RU" sz="2800" b="1" dirty="0" smtClean="0"/>
              <a:t> </a:t>
            </a:r>
            <a:r>
              <a:rPr lang="ru-RU" sz="2800" b="1" dirty="0" err="1" smtClean="0"/>
              <a:t>агенті</a:t>
            </a:r>
            <a:r>
              <a:rPr lang="ru-RU" sz="2800" b="1" dirty="0" smtClean="0"/>
              <a:t>  </a:t>
            </a:r>
            <a:r>
              <a:rPr lang="ru-RU" sz="2400" dirty="0" err="1" smtClean="0"/>
              <a:t>жедел</a:t>
            </a:r>
            <a:r>
              <a:rPr lang="ru-RU" sz="2400" dirty="0" smtClean="0"/>
              <a:t> </a:t>
            </a:r>
            <a:r>
              <a:rPr lang="ru-RU" sz="2400" dirty="0" err="1" smtClean="0"/>
              <a:t>түсірілімдер</a:t>
            </a:r>
            <a:r>
              <a:rPr lang="ru-RU" sz="2400" dirty="0" smtClean="0"/>
              <a:t> </a:t>
            </a:r>
            <a:r>
              <a:rPr lang="ru-RU" sz="2400" dirty="0" err="1" smtClean="0"/>
              <a:t>репликациясы</a:t>
            </a:r>
            <a:r>
              <a:rPr lang="ru-RU" sz="2400" dirty="0" smtClean="0"/>
              <a:t> мен </a:t>
            </a:r>
            <a:r>
              <a:rPr lang="ru-RU" sz="2400" dirty="0" err="1" smtClean="0"/>
              <a:t>транзация</a:t>
            </a:r>
            <a:r>
              <a:rPr lang="ru-RU" sz="2400" dirty="0" smtClean="0"/>
              <a:t> </a:t>
            </a:r>
            <a:r>
              <a:rPr lang="ru-RU" sz="2400" dirty="0" err="1" smtClean="0"/>
              <a:t>репликациясымен</a:t>
            </a:r>
            <a:r>
              <a:rPr lang="ru-RU" sz="2400" dirty="0" smtClean="0"/>
              <a:t> </a:t>
            </a:r>
            <a:r>
              <a:rPr lang="ru-RU" sz="2400" dirty="0" err="1" smtClean="0"/>
              <a:t>қолданылады</a:t>
            </a:r>
            <a:r>
              <a:rPr lang="ru-RU" sz="2400" dirty="0" smtClean="0"/>
              <a:t>. </a:t>
            </a:r>
            <a:r>
              <a:rPr lang="ru-RU" sz="2400" dirty="0" err="1" smtClean="0"/>
              <a:t>Ол</a:t>
            </a:r>
            <a:r>
              <a:rPr lang="ru-RU" sz="2400" dirty="0" smtClean="0"/>
              <a:t> </a:t>
            </a:r>
            <a:r>
              <a:rPr lang="ru-RU" sz="2400" dirty="0" err="1" smtClean="0"/>
              <a:t>бастапқы</a:t>
            </a:r>
            <a:r>
              <a:rPr lang="ru-RU" sz="2400" dirty="0" smtClean="0"/>
              <a:t> </a:t>
            </a:r>
            <a:r>
              <a:rPr lang="ru-RU" sz="2400" dirty="0" err="1" smtClean="0"/>
              <a:t>жедел</a:t>
            </a:r>
            <a:r>
              <a:rPr lang="ru-RU" sz="2400" dirty="0" smtClean="0"/>
              <a:t> </a:t>
            </a:r>
            <a:r>
              <a:rPr lang="ru-RU" sz="2400" dirty="0" err="1" smtClean="0"/>
              <a:t>түсірілімді</a:t>
            </a:r>
            <a:r>
              <a:rPr lang="ru-RU" sz="2400" dirty="0" smtClean="0"/>
              <a:t> </a:t>
            </a:r>
            <a:r>
              <a:rPr lang="ru-RU" sz="2400" dirty="0" err="1" smtClean="0"/>
              <a:t>жазылушыға</a:t>
            </a:r>
            <a:r>
              <a:rPr lang="ru-RU" sz="2400" dirty="0" smtClean="0"/>
              <a:t> </a:t>
            </a:r>
            <a:r>
              <a:rPr lang="ru-RU" sz="2400" dirty="0" err="1" smtClean="0"/>
              <a:t>қолданып</a:t>
            </a:r>
            <a:r>
              <a:rPr lang="ru-RU" sz="2400" dirty="0" smtClean="0"/>
              <a:t>, </a:t>
            </a:r>
            <a:r>
              <a:rPr lang="ru-RU" sz="2400" dirty="0" err="1" smtClean="0"/>
              <a:t>және</a:t>
            </a:r>
            <a:r>
              <a:rPr lang="ru-RU" sz="2400" dirty="0" smtClean="0"/>
              <a:t> </a:t>
            </a:r>
            <a:r>
              <a:rPr lang="ru-RU" sz="2400" dirty="0" err="1" smtClean="0"/>
              <a:t>таратушының</a:t>
            </a:r>
            <a:r>
              <a:rPr lang="ru-RU" sz="2400" dirty="0" smtClean="0"/>
              <a:t> ДБ </a:t>
            </a:r>
            <a:r>
              <a:rPr lang="ru-RU" sz="2400" dirty="0" err="1" smtClean="0"/>
              <a:t>ұсталып</a:t>
            </a:r>
            <a:r>
              <a:rPr lang="ru-RU" sz="2400" dirty="0" smtClean="0"/>
              <a:t> </a:t>
            </a:r>
            <a:r>
              <a:rPr lang="ru-RU" sz="2400" dirty="0" err="1" smtClean="0"/>
              <a:t>қалған</a:t>
            </a:r>
            <a:r>
              <a:rPr lang="ru-RU" sz="2400" dirty="0" smtClean="0"/>
              <a:t> </a:t>
            </a:r>
            <a:r>
              <a:rPr lang="ru-RU" sz="2400" dirty="0" err="1" smtClean="0"/>
              <a:t>транзакцияларды</a:t>
            </a:r>
            <a:r>
              <a:rPr lang="ru-RU" sz="2400" dirty="0" smtClean="0"/>
              <a:t> </a:t>
            </a:r>
            <a:r>
              <a:rPr lang="ru-RU" sz="2400" dirty="0" err="1" smtClean="0"/>
              <a:t>жазылушыларға</a:t>
            </a:r>
            <a:r>
              <a:rPr lang="ru-RU" sz="2400" dirty="0" smtClean="0"/>
              <a:t> </a:t>
            </a:r>
            <a:r>
              <a:rPr lang="ru-RU" sz="2400" dirty="0" err="1" smtClean="0"/>
              <a:t>жылжытады</a:t>
            </a:r>
            <a:r>
              <a:rPr lang="ru-RU" sz="2400" dirty="0" smtClean="0"/>
              <a:t>. </a:t>
            </a:r>
            <a:r>
              <a:rPr lang="ru-RU" sz="2400" dirty="0" err="1" smtClean="0"/>
              <a:t>Таратушы</a:t>
            </a:r>
            <a:r>
              <a:rPr lang="ru-RU" sz="2400" dirty="0" smtClean="0"/>
              <a:t> </a:t>
            </a:r>
            <a:r>
              <a:rPr lang="ru-RU" sz="2400" dirty="0" err="1" smtClean="0"/>
              <a:t>агенті</a:t>
            </a:r>
            <a:r>
              <a:rPr lang="ru-RU" sz="2400" dirty="0" smtClean="0"/>
              <a:t> </a:t>
            </a:r>
            <a:r>
              <a:rPr lang="ru-RU" sz="2400" dirty="0" err="1" smtClean="0"/>
              <a:t>таратушыда</a:t>
            </a:r>
            <a:r>
              <a:rPr lang="ru-RU" sz="2400" dirty="0" smtClean="0"/>
              <a:t> </a:t>
            </a:r>
            <a:r>
              <a:rPr lang="ru-RU" sz="2400" dirty="0" err="1" smtClean="0"/>
              <a:t>немесе</a:t>
            </a:r>
            <a:r>
              <a:rPr lang="ru-RU" sz="2400" dirty="0" smtClean="0"/>
              <a:t> </a:t>
            </a:r>
            <a:r>
              <a:rPr lang="ru-RU" sz="2400" dirty="0" err="1" smtClean="0"/>
              <a:t>күштелген</a:t>
            </a:r>
            <a:r>
              <a:rPr lang="ru-RU" sz="2400" dirty="0" smtClean="0"/>
              <a:t> </a:t>
            </a:r>
            <a:r>
              <a:rPr lang="ru-RU" sz="2400" dirty="0" err="1" smtClean="0"/>
              <a:t>жазылымдар</a:t>
            </a:r>
            <a:r>
              <a:rPr lang="ru-RU" sz="2400" dirty="0" smtClean="0"/>
              <a:t> </a:t>
            </a:r>
            <a:r>
              <a:rPr lang="ru-RU" sz="2400" dirty="0" err="1" smtClean="0"/>
              <a:t>немесе</a:t>
            </a:r>
            <a:r>
              <a:rPr lang="ru-RU" sz="2400" dirty="0" smtClean="0"/>
              <a:t>  </a:t>
            </a:r>
            <a:r>
              <a:rPr lang="ru-RU" sz="2400" dirty="0" err="1"/>
              <a:t>сұраныс</a:t>
            </a:r>
            <a:r>
              <a:rPr lang="ru-RU" sz="2400" dirty="0"/>
              <a:t> </a:t>
            </a:r>
            <a:r>
              <a:rPr lang="ru-RU" sz="2400" dirty="0" err="1"/>
              <a:t>бойынша</a:t>
            </a:r>
            <a:r>
              <a:rPr lang="ru-RU" sz="2400" dirty="0"/>
              <a:t> </a:t>
            </a:r>
            <a:r>
              <a:rPr lang="ru-RU" sz="2400" dirty="0" err="1"/>
              <a:t>жазылымдар</a:t>
            </a:r>
            <a:r>
              <a:rPr lang="ru-RU" sz="2400" dirty="0"/>
              <a:t> </a:t>
            </a:r>
            <a:r>
              <a:rPr lang="ru-RU" sz="2400" dirty="0" err="1"/>
              <a:t>үшін</a:t>
            </a:r>
            <a:r>
              <a:rPr lang="ru-RU" sz="2400" dirty="0"/>
              <a:t> </a:t>
            </a:r>
            <a:r>
              <a:rPr lang="ru-RU" sz="2400" dirty="0" err="1" smtClean="0"/>
              <a:t>орындалады</a:t>
            </a:r>
            <a:r>
              <a:rPr lang="ru-RU" sz="2400" dirty="0" smtClean="0"/>
              <a:t>.</a:t>
            </a:r>
            <a:endParaRPr lang="ru-RU" sz="2400" dirty="0"/>
          </a:p>
        </p:txBody>
      </p:sp>
    </p:spTree>
    <p:extLst>
      <p:ext uri="{BB962C8B-B14F-4D97-AF65-F5344CB8AC3E}">
        <p14:creationId xmlns:p14="http://schemas.microsoft.com/office/powerpoint/2010/main" val="1645311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856984" cy="3672408"/>
          </a:xfrm>
        </p:spPr>
        <p:txBody>
          <a:bodyPr anchor="t"/>
          <a:lstStyle/>
          <a:p>
            <a:pPr algn="just"/>
            <a:r>
              <a:rPr lang="ru-RU" sz="2800" b="1" dirty="0" err="1" smtClean="0"/>
              <a:t>Қосылу</a:t>
            </a:r>
            <a:r>
              <a:rPr lang="ru-RU" sz="2800" b="1" dirty="0" smtClean="0"/>
              <a:t> (</a:t>
            </a:r>
            <a:r>
              <a:rPr lang="ru-RU" sz="2800" b="1" dirty="0" err="1" smtClean="0"/>
              <a:t>бірігу</a:t>
            </a:r>
            <a:r>
              <a:rPr lang="ru-RU" sz="2800" b="1" dirty="0" smtClean="0"/>
              <a:t>) </a:t>
            </a:r>
            <a:r>
              <a:rPr lang="ru-RU" sz="2800" b="1" dirty="0" err="1" smtClean="0"/>
              <a:t>агенті</a:t>
            </a:r>
            <a:r>
              <a:rPr lang="ru-RU" sz="2800" b="1" dirty="0" smtClean="0"/>
              <a:t> </a:t>
            </a:r>
            <a:r>
              <a:rPr lang="ru-RU" sz="2400" dirty="0" err="1" smtClean="0"/>
              <a:t>қосылу</a:t>
            </a:r>
            <a:r>
              <a:rPr lang="ru-RU" sz="2400" dirty="0" smtClean="0"/>
              <a:t> </a:t>
            </a:r>
            <a:r>
              <a:rPr lang="ru-RU" sz="2400" dirty="0" err="1" smtClean="0"/>
              <a:t>реплиакациясы</a:t>
            </a:r>
            <a:r>
              <a:rPr lang="ru-RU" sz="2400" dirty="0" smtClean="0"/>
              <a:t> </a:t>
            </a:r>
            <a:r>
              <a:rPr lang="ru-RU" sz="2400" dirty="0" err="1" smtClean="0"/>
              <a:t>қолданады</a:t>
            </a:r>
            <a:r>
              <a:rPr lang="ru-RU" sz="2400" dirty="0"/>
              <a:t>. </a:t>
            </a:r>
            <a:r>
              <a:rPr lang="ru-RU" sz="2400" dirty="0" err="1"/>
              <a:t>Ол</a:t>
            </a:r>
            <a:r>
              <a:rPr lang="ru-RU" sz="2400" dirty="0"/>
              <a:t> </a:t>
            </a:r>
            <a:r>
              <a:rPr lang="ru-RU" sz="2400" dirty="0" err="1"/>
              <a:t>бастапқы</a:t>
            </a:r>
            <a:r>
              <a:rPr lang="ru-RU" sz="2400" dirty="0"/>
              <a:t> </a:t>
            </a:r>
            <a:r>
              <a:rPr lang="ru-RU" sz="2400" dirty="0" err="1"/>
              <a:t>жедел</a:t>
            </a:r>
            <a:r>
              <a:rPr lang="ru-RU" sz="2400" dirty="0"/>
              <a:t> </a:t>
            </a:r>
            <a:r>
              <a:rPr lang="ru-RU" sz="2400" dirty="0" err="1"/>
              <a:t>түсірілімді</a:t>
            </a:r>
            <a:r>
              <a:rPr lang="ru-RU" sz="2400" dirty="0"/>
              <a:t> </a:t>
            </a:r>
            <a:r>
              <a:rPr lang="ru-RU" sz="2400" dirty="0" err="1"/>
              <a:t>жазылушыға</a:t>
            </a:r>
            <a:r>
              <a:rPr lang="ru-RU" sz="2400" dirty="0"/>
              <a:t> </a:t>
            </a:r>
            <a:r>
              <a:rPr lang="ru-RU" sz="2400" dirty="0" err="1"/>
              <a:t>қолданып</a:t>
            </a:r>
            <a:r>
              <a:rPr lang="ru-RU" sz="2400" dirty="0"/>
              <a:t>, </a:t>
            </a:r>
            <a:r>
              <a:rPr lang="ru-RU" sz="2400" dirty="0" err="1" smtClean="0"/>
              <a:t>сол</a:t>
            </a:r>
            <a:r>
              <a:rPr lang="ru-RU" sz="2400" dirty="0" smtClean="0"/>
              <a:t> </a:t>
            </a:r>
            <a:r>
              <a:rPr lang="ru-RU" sz="2400" dirty="0" err="1" smtClean="0"/>
              <a:t>сияқты</a:t>
            </a:r>
            <a:r>
              <a:rPr lang="ru-RU" sz="2400" dirty="0" smtClean="0"/>
              <a:t> </a:t>
            </a:r>
            <a:r>
              <a:rPr lang="ru-RU" sz="2400" dirty="0" err="1" smtClean="0"/>
              <a:t>деректердің</a:t>
            </a:r>
            <a:r>
              <a:rPr lang="ru-RU" sz="2400" dirty="0" smtClean="0"/>
              <a:t> </a:t>
            </a:r>
            <a:r>
              <a:rPr lang="ru-RU" sz="2400" dirty="0" err="1" smtClean="0"/>
              <a:t>пайда</a:t>
            </a:r>
            <a:r>
              <a:rPr lang="ru-RU" sz="2400" dirty="0" smtClean="0"/>
              <a:t> </a:t>
            </a:r>
            <a:r>
              <a:rPr lang="ru-RU" sz="2400" dirty="0" err="1" smtClean="0"/>
              <a:t>болған</a:t>
            </a:r>
            <a:r>
              <a:rPr lang="ru-RU" sz="2400" dirty="0" smtClean="0"/>
              <a:t>  </a:t>
            </a:r>
            <a:r>
              <a:rPr lang="ru-RU" sz="2400" dirty="0" err="1" smtClean="0"/>
              <a:t>қосымша</a:t>
            </a:r>
            <a:r>
              <a:rPr lang="ru-RU" sz="2400" dirty="0" smtClean="0"/>
              <a:t> </a:t>
            </a:r>
            <a:r>
              <a:rPr lang="ru-RU" sz="2400" dirty="0" err="1" smtClean="0"/>
              <a:t>өзгерістерін</a:t>
            </a:r>
            <a:r>
              <a:rPr lang="ru-RU" sz="2400" dirty="0" smtClean="0"/>
              <a:t> </a:t>
            </a:r>
            <a:r>
              <a:rPr lang="ru-RU" sz="2400" dirty="0" err="1" smtClean="0"/>
              <a:t>жылжытады</a:t>
            </a:r>
            <a:r>
              <a:rPr lang="ru-RU" sz="2400" dirty="0" smtClean="0"/>
              <a:t> </a:t>
            </a:r>
            <a:r>
              <a:rPr lang="ru-RU" sz="2400" dirty="0" err="1" smtClean="0"/>
              <a:t>және</a:t>
            </a:r>
            <a:r>
              <a:rPr lang="ru-RU" sz="2400" dirty="0" smtClean="0"/>
              <a:t> </a:t>
            </a:r>
            <a:r>
              <a:rPr lang="ru-RU" sz="2400" dirty="0" err="1" smtClean="0"/>
              <a:t>үйлестіреді</a:t>
            </a:r>
            <a:r>
              <a:rPr lang="ru-RU" sz="2400" dirty="0" smtClean="0"/>
              <a:t>. </a:t>
            </a:r>
            <a:r>
              <a:rPr lang="ru-RU" sz="2400" dirty="0" err="1" smtClean="0"/>
              <a:t>Қосылу</a:t>
            </a:r>
            <a:r>
              <a:rPr lang="ru-RU" sz="2400" dirty="0" smtClean="0"/>
              <a:t> </a:t>
            </a:r>
            <a:r>
              <a:rPr lang="ru-RU" sz="2400" dirty="0" err="1" smtClean="0"/>
              <a:t>агенті</a:t>
            </a:r>
            <a:r>
              <a:rPr lang="ru-RU" sz="2400" dirty="0" smtClean="0"/>
              <a:t> </a:t>
            </a:r>
            <a:r>
              <a:rPr lang="ru-RU" sz="2400" dirty="0" err="1" smtClean="0"/>
              <a:t>немесе</a:t>
            </a:r>
            <a:r>
              <a:rPr lang="ru-RU" sz="2400" dirty="0" smtClean="0"/>
              <a:t> </a:t>
            </a:r>
            <a:r>
              <a:rPr lang="ru-RU" sz="2400" dirty="0" err="1" smtClean="0"/>
              <a:t>күштелген</a:t>
            </a:r>
            <a:r>
              <a:rPr lang="ru-RU" sz="2400" dirty="0" smtClean="0"/>
              <a:t> </a:t>
            </a:r>
            <a:r>
              <a:rPr lang="ru-RU" sz="2400" dirty="0" err="1"/>
              <a:t>жазылымдар</a:t>
            </a:r>
            <a:r>
              <a:rPr lang="ru-RU" sz="2400" dirty="0"/>
              <a:t> </a:t>
            </a:r>
            <a:r>
              <a:rPr lang="ru-RU" sz="2400" dirty="0" err="1" smtClean="0"/>
              <a:t>үшін</a:t>
            </a:r>
            <a:r>
              <a:rPr lang="ru-RU" sz="2400" dirty="0" smtClean="0"/>
              <a:t> </a:t>
            </a:r>
            <a:r>
              <a:rPr lang="ru-RU" sz="2400" dirty="0" err="1" smtClean="0"/>
              <a:t>таратушыда</a:t>
            </a:r>
            <a:r>
              <a:rPr lang="ru-RU" sz="2400" dirty="0" smtClean="0"/>
              <a:t>  </a:t>
            </a:r>
            <a:r>
              <a:rPr lang="ru-RU" sz="2400" dirty="0" err="1" smtClean="0"/>
              <a:t>немесе</a:t>
            </a:r>
            <a:r>
              <a:rPr lang="ru-RU" sz="2400" dirty="0" smtClean="0"/>
              <a:t>  </a:t>
            </a:r>
            <a:r>
              <a:rPr lang="ru-RU" sz="2400" dirty="0" err="1"/>
              <a:t>сұраныс</a:t>
            </a:r>
            <a:r>
              <a:rPr lang="ru-RU" sz="2400" dirty="0"/>
              <a:t> </a:t>
            </a:r>
            <a:r>
              <a:rPr lang="ru-RU" sz="2400" dirty="0" err="1"/>
              <a:t>бойынша</a:t>
            </a:r>
            <a:r>
              <a:rPr lang="ru-RU" sz="2400" dirty="0"/>
              <a:t> </a:t>
            </a:r>
            <a:r>
              <a:rPr lang="ru-RU" sz="2400" dirty="0" err="1"/>
              <a:t>жазылымдар</a:t>
            </a:r>
            <a:r>
              <a:rPr lang="ru-RU" sz="2400" dirty="0"/>
              <a:t> </a:t>
            </a:r>
            <a:r>
              <a:rPr lang="ru-RU" sz="2400" dirty="0" err="1"/>
              <a:t>үшін</a:t>
            </a:r>
            <a:r>
              <a:rPr lang="ru-RU" sz="2400" dirty="0"/>
              <a:t> </a:t>
            </a:r>
            <a:r>
              <a:rPr lang="ru-RU" sz="2400" dirty="0" err="1" smtClean="0"/>
              <a:t>жазылушыда</a:t>
            </a:r>
            <a:r>
              <a:rPr lang="ru-RU" sz="2400" dirty="0" smtClean="0"/>
              <a:t> </a:t>
            </a:r>
            <a:r>
              <a:rPr lang="ru-RU" sz="2400" dirty="0" err="1" smtClean="0"/>
              <a:t>орындалады</a:t>
            </a:r>
            <a:r>
              <a:rPr lang="ru-RU" sz="2400" dirty="0" smtClean="0"/>
              <a:t>. </a:t>
            </a:r>
            <a:r>
              <a:rPr lang="en-US" sz="2400" dirty="0" smtClean="0"/>
              <a:t/>
            </a:r>
            <a:br>
              <a:rPr lang="en-US" sz="2400" dirty="0" smtClean="0"/>
            </a:br>
            <a:r>
              <a:rPr lang="ru-RU" sz="2400" dirty="0"/>
              <a:t/>
            </a:r>
            <a:br>
              <a:rPr lang="ru-RU" sz="2400" dirty="0"/>
            </a:br>
            <a:r>
              <a:rPr lang="ru-RU" sz="2800" b="1" dirty="0" err="1" smtClean="0"/>
              <a:t>Оқу</a:t>
            </a:r>
            <a:r>
              <a:rPr lang="ru-RU" sz="2800" b="1" dirty="0" smtClean="0"/>
              <a:t> </a:t>
            </a:r>
            <a:r>
              <a:rPr lang="ru-RU" sz="2800" b="1" dirty="0" err="1" smtClean="0"/>
              <a:t>агенті</a:t>
            </a:r>
            <a:r>
              <a:rPr lang="ru-RU" sz="2800" b="1" dirty="0" smtClean="0"/>
              <a:t> </a:t>
            </a:r>
            <a:r>
              <a:rPr lang="ru-RU" sz="2400" dirty="0" err="1" smtClean="0"/>
              <a:t>кезектер</a:t>
            </a:r>
            <a:r>
              <a:rPr lang="ru-RU" sz="2400" dirty="0" smtClean="0"/>
              <a:t> транзакция </a:t>
            </a:r>
            <a:r>
              <a:rPr lang="ru-RU" sz="2400" dirty="0" err="1" smtClean="0"/>
              <a:t>репликациялары</a:t>
            </a:r>
            <a:r>
              <a:rPr lang="ru-RU" sz="2400" dirty="0" smtClean="0"/>
              <a:t> </a:t>
            </a:r>
            <a:r>
              <a:rPr lang="ru-RU" sz="2400" dirty="0" err="1" smtClean="0"/>
              <a:t>үшін</a:t>
            </a:r>
            <a:r>
              <a:rPr lang="ru-RU" sz="2400" dirty="0" smtClean="0"/>
              <a:t> </a:t>
            </a:r>
            <a:r>
              <a:rPr lang="ru-RU" sz="2400" dirty="0" err="1" smtClean="0"/>
              <a:t>кезектер</a:t>
            </a:r>
            <a:r>
              <a:rPr lang="ru-RU" sz="2400" dirty="0" smtClean="0"/>
              <a:t> </a:t>
            </a:r>
            <a:r>
              <a:rPr lang="ru-RU" sz="2400" dirty="0" err="1" smtClean="0"/>
              <a:t>көмегімен</a:t>
            </a:r>
            <a:r>
              <a:rPr lang="ru-RU" sz="2400" dirty="0" smtClean="0"/>
              <a:t> </a:t>
            </a:r>
            <a:r>
              <a:rPr lang="ru-RU" sz="2400" dirty="0" err="1" smtClean="0"/>
              <a:t>жаңарту</a:t>
            </a:r>
            <a:r>
              <a:rPr lang="ru-RU" sz="2400" dirty="0" smtClean="0"/>
              <a:t> </a:t>
            </a:r>
            <a:r>
              <a:rPr lang="ru-RU" sz="2400" dirty="0" err="1" smtClean="0"/>
              <a:t>параметрімен</a:t>
            </a:r>
            <a:r>
              <a:rPr lang="ru-RU" sz="2400" dirty="0" smtClean="0"/>
              <a:t> </a:t>
            </a:r>
            <a:r>
              <a:rPr lang="ru-RU" sz="2400" dirty="0" err="1" smtClean="0"/>
              <a:t>қолданылады</a:t>
            </a:r>
            <a:r>
              <a:rPr lang="ru-RU" sz="2400" dirty="0" smtClean="0"/>
              <a:t>. Агент </a:t>
            </a:r>
            <a:r>
              <a:rPr lang="ru-RU" sz="2400" dirty="0" err="1" smtClean="0"/>
              <a:t>таратушыда</a:t>
            </a:r>
            <a:r>
              <a:rPr lang="ru-RU" sz="2400" dirty="0" smtClean="0"/>
              <a:t> </a:t>
            </a:r>
            <a:r>
              <a:rPr lang="ru-RU" sz="2400" dirty="0" err="1" smtClean="0"/>
              <a:t>орындалып</a:t>
            </a:r>
            <a:r>
              <a:rPr lang="ru-RU" sz="2400" dirty="0" smtClean="0"/>
              <a:t>, </a:t>
            </a:r>
            <a:r>
              <a:rPr lang="ru-RU" sz="2400" dirty="0" err="1" smtClean="0"/>
              <a:t>жазылушыда</a:t>
            </a:r>
            <a:r>
              <a:rPr lang="ru-RU" sz="2400" dirty="0" smtClean="0"/>
              <a:t> </a:t>
            </a:r>
            <a:r>
              <a:rPr lang="ru-RU" sz="2400" dirty="0" err="1" smtClean="0"/>
              <a:t>жасалған</a:t>
            </a:r>
            <a:r>
              <a:rPr lang="ru-RU" sz="2400" dirty="0" smtClean="0"/>
              <a:t> </a:t>
            </a:r>
            <a:r>
              <a:rPr lang="ru-RU" sz="2400" dirty="0" err="1" smtClean="0"/>
              <a:t>өзгерістерді</a:t>
            </a:r>
            <a:r>
              <a:rPr lang="ru-RU" sz="2400" dirty="0" smtClean="0"/>
              <a:t> </a:t>
            </a:r>
            <a:r>
              <a:rPr lang="ru-RU" sz="2400" dirty="0" err="1" smtClean="0"/>
              <a:t>кері</a:t>
            </a:r>
            <a:r>
              <a:rPr lang="ru-RU" sz="2400" dirty="0" smtClean="0"/>
              <a:t> </a:t>
            </a:r>
            <a:r>
              <a:rPr lang="ru-RU" sz="2400" dirty="0" err="1" smtClean="0"/>
              <a:t>баспагерге</a:t>
            </a:r>
            <a:r>
              <a:rPr lang="ru-RU" sz="2400" dirty="0" smtClean="0"/>
              <a:t> </a:t>
            </a:r>
            <a:r>
              <a:rPr lang="ru-RU" sz="2400" dirty="0" err="1" smtClean="0"/>
              <a:t>жылжытады</a:t>
            </a:r>
            <a:r>
              <a:rPr lang="ru-RU" sz="2400" dirty="0" smtClean="0"/>
              <a:t>. </a:t>
            </a:r>
            <a:r>
              <a:rPr lang="ru-RU" sz="2400" dirty="0" err="1" smtClean="0"/>
              <a:t>Таратушы</a:t>
            </a:r>
            <a:r>
              <a:rPr lang="ru-RU" sz="2400" dirty="0" smtClean="0"/>
              <a:t> </a:t>
            </a:r>
            <a:r>
              <a:rPr lang="ru-RU" sz="2400" dirty="0" err="1" smtClean="0"/>
              <a:t>агентпен</a:t>
            </a:r>
            <a:r>
              <a:rPr lang="ru-RU" sz="2400" dirty="0" smtClean="0"/>
              <a:t> </a:t>
            </a:r>
            <a:r>
              <a:rPr lang="ru-RU" sz="2400" dirty="0" err="1" smtClean="0"/>
              <a:t>қосылу</a:t>
            </a:r>
            <a:r>
              <a:rPr lang="ru-RU" sz="2400" dirty="0" smtClean="0"/>
              <a:t> </a:t>
            </a:r>
            <a:r>
              <a:rPr lang="ru-RU" sz="2400" dirty="0" err="1" smtClean="0"/>
              <a:t>агентінен</a:t>
            </a:r>
            <a:r>
              <a:rPr lang="ru-RU" sz="2400" dirty="0" smtClean="0"/>
              <a:t> </a:t>
            </a:r>
            <a:r>
              <a:rPr lang="ru-RU" sz="2400" dirty="0" err="1" smtClean="0"/>
              <a:t>айырмашылығы</a:t>
            </a:r>
            <a:r>
              <a:rPr lang="ru-RU" sz="2400" dirty="0" smtClean="0"/>
              <a:t> </a:t>
            </a:r>
            <a:r>
              <a:rPr lang="ru-RU" sz="2400" dirty="0" err="1" smtClean="0"/>
              <a:t>таратушының</a:t>
            </a:r>
            <a:r>
              <a:rPr lang="ru-RU" sz="2400" dirty="0" smtClean="0"/>
              <a:t> </a:t>
            </a:r>
            <a:r>
              <a:rPr lang="ru-RU" sz="2400" dirty="0" err="1" smtClean="0"/>
              <a:t>қандай</a:t>
            </a:r>
            <a:r>
              <a:rPr lang="ru-RU" sz="2400" dirty="0" smtClean="0"/>
              <a:t> да </a:t>
            </a:r>
            <a:r>
              <a:rPr lang="ru-RU" sz="2400" dirty="0" err="1" smtClean="0"/>
              <a:t>бір</a:t>
            </a:r>
            <a:r>
              <a:rPr lang="ru-RU" sz="2400" dirty="0" smtClean="0"/>
              <a:t> </a:t>
            </a:r>
            <a:r>
              <a:rPr lang="ru-RU" sz="2400" dirty="0" err="1" smtClean="0"/>
              <a:t>берілген</a:t>
            </a:r>
            <a:r>
              <a:rPr lang="ru-RU" sz="2400" dirty="0" smtClean="0"/>
              <a:t> ДБ </a:t>
            </a:r>
            <a:r>
              <a:rPr lang="ru-RU" sz="2400" dirty="0" err="1" smtClean="0"/>
              <a:t>барлық</a:t>
            </a:r>
            <a:r>
              <a:rPr lang="ru-RU" sz="2400" dirty="0" smtClean="0"/>
              <a:t> </a:t>
            </a:r>
            <a:r>
              <a:rPr lang="ru-RU" sz="2400" dirty="0" err="1" smtClean="0"/>
              <a:t>баспагерлері</a:t>
            </a:r>
            <a:r>
              <a:rPr lang="ru-RU" sz="2400" dirty="0" smtClean="0"/>
              <a:t> мен </a:t>
            </a:r>
            <a:r>
              <a:rPr lang="ru-RU" sz="2400" dirty="0" err="1" smtClean="0"/>
              <a:t>басылымдарына</a:t>
            </a:r>
            <a:r>
              <a:rPr lang="ru-RU" sz="2400" dirty="0" smtClean="0"/>
              <a:t> </a:t>
            </a:r>
            <a:r>
              <a:rPr lang="ru-RU" sz="2400" dirty="0" err="1" smtClean="0"/>
              <a:t>қызмет</a:t>
            </a:r>
            <a:r>
              <a:rPr lang="ru-RU" sz="2400" dirty="0" smtClean="0"/>
              <a:t> </a:t>
            </a:r>
            <a:r>
              <a:rPr lang="ru-RU" sz="2400" dirty="0" err="1" smtClean="0"/>
              <a:t>ететін</a:t>
            </a:r>
            <a:r>
              <a:rPr lang="ru-RU" sz="2400" dirty="0" smtClean="0"/>
              <a:t> </a:t>
            </a:r>
            <a:r>
              <a:rPr lang="ru-RU" sz="2400" dirty="0" err="1" smtClean="0"/>
              <a:t>кезекті</a:t>
            </a:r>
            <a:r>
              <a:rPr lang="ru-RU" sz="2400" dirty="0" smtClean="0"/>
              <a:t> </a:t>
            </a:r>
            <a:r>
              <a:rPr lang="ru-RU" sz="2400" dirty="0" err="1" smtClean="0"/>
              <a:t>оқу</a:t>
            </a:r>
            <a:r>
              <a:rPr lang="ru-RU" sz="2400" dirty="0" smtClean="0"/>
              <a:t> </a:t>
            </a:r>
            <a:r>
              <a:rPr lang="ru-RU" sz="2400" dirty="0" err="1" smtClean="0"/>
              <a:t>агентінің</a:t>
            </a:r>
            <a:r>
              <a:rPr lang="ru-RU" sz="2400" dirty="0" smtClean="0"/>
              <a:t> </a:t>
            </a:r>
            <a:r>
              <a:rPr lang="ru-RU" sz="2400" dirty="0"/>
              <a:t>тек </a:t>
            </a:r>
            <a:r>
              <a:rPr lang="ru-RU" sz="2400" dirty="0" err="1"/>
              <a:t>бір</a:t>
            </a:r>
            <a:r>
              <a:rPr lang="ru-RU" sz="2400" dirty="0"/>
              <a:t> </a:t>
            </a:r>
            <a:r>
              <a:rPr lang="ru-RU" sz="2400" dirty="0" err="1"/>
              <a:t>ғана</a:t>
            </a:r>
            <a:r>
              <a:rPr lang="ru-RU" sz="2400" dirty="0"/>
              <a:t> </a:t>
            </a:r>
            <a:r>
              <a:rPr lang="ru-RU" sz="2400" dirty="0" smtClean="0"/>
              <a:t> </a:t>
            </a:r>
            <a:r>
              <a:rPr lang="ru-RU" sz="2400" dirty="0" err="1" smtClean="0"/>
              <a:t>данасы</a:t>
            </a:r>
            <a:r>
              <a:rPr lang="ru-RU" sz="2400" dirty="0" smtClean="0"/>
              <a:t> </a:t>
            </a:r>
            <a:r>
              <a:rPr lang="ru-RU" sz="2400" dirty="0" err="1" smtClean="0"/>
              <a:t>болады</a:t>
            </a:r>
            <a:r>
              <a:rPr lang="ru-RU" sz="2400" dirty="0" smtClean="0"/>
              <a:t>. </a:t>
            </a:r>
            <a:endParaRPr lang="ru-RU" sz="2400" dirty="0"/>
          </a:p>
        </p:txBody>
      </p:sp>
    </p:spTree>
    <p:extLst>
      <p:ext uri="{BB962C8B-B14F-4D97-AF65-F5344CB8AC3E}">
        <p14:creationId xmlns:p14="http://schemas.microsoft.com/office/powerpoint/2010/main" val="9512731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1256" y="1196752"/>
            <a:ext cx="8115240" cy="2152650"/>
          </a:xfrm>
        </p:spPr>
        <p:txBody>
          <a:bodyPr/>
          <a:lstStyle/>
          <a:p>
            <a:r>
              <a:rPr lang="en-US" sz="4800" dirty="0"/>
              <a:t>MICROSOFT SQL SERVER</a:t>
            </a:r>
            <a:endParaRPr lang="ru-RU" sz="4800" dirty="0"/>
          </a:p>
        </p:txBody>
      </p:sp>
      <p:sp>
        <p:nvSpPr>
          <p:cNvPr id="3" name="Подзаголовок 2"/>
          <p:cNvSpPr>
            <a:spLocks noGrp="1"/>
          </p:cNvSpPr>
          <p:nvPr>
            <p:ph type="subTitle" idx="1"/>
          </p:nvPr>
        </p:nvSpPr>
        <p:spPr>
          <a:xfrm>
            <a:off x="2133600" y="3356992"/>
            <a:ext cx="6172200" cy="685800"/>
          </a:xfrm>
        </p:spPr>
        <p:txBody>
          <a:bodyPr>
            <a:normAutofit fontScale="70000" lnSpcReduction="20000"/>
          </a:bodyPr>
          <a:lstStyle/>
          <a:p>
            <a:r>
              <a:rPr lang="ru-RU" sz="2800" dirty="0" smtClean="0"/>
              <a:t>РЕПЛИКАЦИЯ. </a:t>
            </a:r>
          </a:p>
          <a:p>
            <a:r>
              <a:rPr lang="ru-RU" sz="2800" dirty="0"/>
              <a:t>Қ</a:t>
            </a:r>
            <a:r>
              <a:rPr lang="ru-RU" sz="2800" dirty="0" smtClean="0"/>
              <a:t>АУІПСІЗДІК.</a:t>
            </a:r>
            <a:endParaRPr lang="ru-RU" sz="2800" dirty="0"/>
          </a:p>
        </p:txBody>
      </p:sp>
    </p:spTree>
    <p:extLst>
      <p:ext uri="{BB962C8B-B14F-4D97-AF65-F5344CB8AC3E}">
        <p14:creationId xmlns:p14="http://schemas.microsoft.com/office/powerpoint/2010/main" val="4178162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856984" cy="3672408"/>
          </a:xfrm>
        </p:spPr>
        <p:txBody>
          <a:bodyPr anchor="t"/>
          <a:lstStyle/>
          <a:p>
            <a:pPr algn="just"/>
            <a:r>
              <a:rPr lang="ru-RU" sz="2000" dirty="0" smtClean="0"/>
              <a:t>1. При </a:t>
            </a:r>
            <a:r>
              <a:rPr lang="ru-RU" sz="2000" dirty="0"/>
              <a:t>шифровании соединения между компьютерами, занятыми в топологии репликации, необходимо использовать общепризнанную стандартную технологию, такую как виртуальная частная сеть (VPN), протокол безопасных соединений (SSL) или IP-безопасность (IPSEC</a:t>
            </a:r>
            <a:r>
              <a:rPr lang="ru-RU" sz="2000" dirty="0" smtClean="0"/>
              <a:t>).</a:t>
            </a:r>
            <a:r>
              <a:rPr lang="ru-RU" sz="2000" dirty="0"/>
              <a:t/>
            </a:r>
            <a:br>
              <a:rPr lang="ru-RU" sz="2000" dirty="0"/>
            </a:br>
            <a:r>
              <a:rPr lang="ru-RU" sz="2000" dirty="0" smtClean="0"/>
              <a:t>2</a:t>
            </a:r>
            <a:r>
              <a:rPr lang="en-US" sz="2000" dirty="0" smtClean="0"/>
              <a:t>. </a:t>
            </a:r>
            <a:r>
              <a:rPr lang="ru-RU" sz="2000" dirty="0" smtClean="0"/>
              <a:t>При </a:t>
            </a:r>
            <a:r>
              <a:rPr lang="ru-RU" sz="2000" dirty="0"/>
              <a:t>запуске каждого агента репликации необходимо использовать новую учетную запись </a:t>
            </a:r>
            <a:r>
              <a:rPr lang="ru-RU" sz="2000" dirty="0" err="1"/>
              <a:t>Windows</a:t>
            </a:r>
            <a:r>
              <a:rPr lang="ru-RU" sz="2000" dirty="0"/>
              <a:t>, а в отношении всех соединений агента </a:t>
            </a:r>
            <a:r>
              <a:rPr lang="ru-RU" sz="2000" dirty="0" smtClean="0"/>
              <a:t>репликации </a:t>
            </a:r>
            <a:r>
              <a:rPr lang="ru-RU" sz="2000" dirty="0"/>
              <a:t>применять проверку подлинности </a:t>
            </a:r>
            <a:r>
              <a:rPr lang="ru-RU" sz="2000" dirty="0" err="1"/>
              <a:t>Windows</a:t>
            </a:r>
            <a:r>
              <a:rPr lang="ru-RU" sz="2000" dirty="0"/>
              <a:t>.</a:t>
            </a:r>
            <a:br>
              <a:rPr lang="ru-RU" sz="2000" dirty="0"/>
            </a:br>
            <a:r>
              <a:rPr lang="en-US" sz="2000" dirty="0" smtClean="0"/>
              <a:t>3. </a:t>
            </a:r>
            <a:r>
              <a:rPr lang="ru-RU" sz="2000" dirty="0" smtClean="0"/>
              <a:t>Предоставляйте </a:t>
            </a:r>
            <a:r>
              <a:rPr lang="ru-RU" sz="2000" dirty="0"/>
              <a:t>каждому из агентов только те разрешения, которые необходимы. </a:t>
            </a:r>
            <a:br>
              <a:rPr lang="ru-RU" sz="2000" dirty="0"/>
            </a:br>
            <a:r>
              <a:rPr lang="en-US" sz="2000" dirty="0" smtClean="0"/>
              <a:t>4. </a:t>
            </a:r>
            <a:r>
              <a:rPr lang="ru-RU" sz="2000" dirty="0" smtClean="0"/>
              <a:t>Убедитесь </a:t>
            </a:r>
            <a:r>
              <a:rPr lang="ru-RU" sz="2000" dirty="0"/>
              <a:t>в том, что все учетные записи агента слияния и агента распространителя находятся в списке доступа к публикации (PAL).</a:t>
            </a:r>
            <a:br>
              <a:rPr lang="ru-RU" sz="2000" dirty="0"/>
            </a:br>
            <a:r>
              <a:rPr lang="en-US" sz="2000" dirty="0" smtClean="0"/>
              <a:t>5.</a:t>
            </a:r>
            <a:r>
              <a:rPr lang="ru-RU" sz="2000" dirty="0" smtClean="0"/>
              <a:t>Учетным </a:t>
            </a:r>
            <a:r>
              <a:rPr lang="ru-RU" sz="2000" dirty="0"/>
              <a:t>записям в списке доступа к публикации необходимо предоставлять только те разрешения, которые им необходимы для выполнения задач репликации. Не добавляйте в фиксированные серверные роли имена входа, которые не требуются для репликации</a:t>
            </a:r>
            <a:r>
              <a:rPr lang="ru-RU" sz="2000" dirty="0" smtClean="0"/>
              <a:t>.</a:t>
            </a:r>
            <a:r>
              <a:rPr lang="en-US" sz="2000" dirty="0" smtClean="0"/>
              <a:t/>
            </a:r>
            <a:br>
              <a:rPr lang="en-US" sz="2000" dirty="0" smtClean="0"/>
            </a:br>
            <a:r>
              <a:rPr lang="en-US" sz="2000" dirty="0" smtClean="0"/>
              <a:t>6. </a:t>
            </a:r>
            <a:r>
              <a:rPr lang="ru-RU" sz="2000" dirty="0" smtClean="0"/>
              <a:t>Настройте </a:t>
            </a:r>
            <a:r>
              <a:rPr lang="ru-RU" sz="2000" dirty="0"/>
              <a:t>хранилище моментального снимка таким образом, чтобы оно было доступно для записи агенту моментальных снимков.</a:t>
            </a:r>
            <a:br>
              <a:rPr lang="ru-RU" sz="2000" dirty="0"/>
            </a:br>
            <a:r>
              <a:rPr lang="en-US" sz="2000" dirty="0" smtClean="0"/>
              <a:t>7. </a:t>
            </a:r>
            <a:r>
              <a:rPr lang="ru-RU" sz="2000" dirty="0" smtClean="0"/>
              <a:t>В </a:t>
            </a:r>
            <a:r>
              <a:rPr lang="ru-RU" sz="2000" dirty="0"/>
              <a:t>случае подписок по запросу используйте в качестве папки моментальных снимков общий сетевой ресурс, а не локальную папку.</a:t>
            </a:r>
          </a:p>
        </p:txBody>
      </p:sp>
    </p:spTree>
    <p:extLst>
      <p:ext uri="{BB962C8B-B14F-4D97-AF65-F5344CB8AC3E}">
        <p14:creationId xmlns:p14="http://schemas.microsoft.com/office/powerpoint/2010/main" val="6752320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1256" y="1196752"/>
            <a:ext cx="8115240" cy="2152650"/>
          </a:xfrm>
        </p:spPr>
        <p:txBody>
          <a:bodyPr/>
          <a:lstStyle/>
          <a:p>
            <a:r>
              <a:rPr lang="en-US" sz="4800" dirty="0"/>
              <a:t>MICROSOFT SQL SERVER</a:t>
            </a:r>
            <a:endParaRPr lang="ru-RU" sz="4800" dirty="0"/>
          </a:p>
        </p:txBody>
      </p:sp>
      <p:sp>
        <p:nvSpPr>
          <p:cNvPr id="3" name="Подзаголовок 2"/>
          <p:cNvSpPr>
            <a:spLocks noGrp="1"/>
          </p:cNvSpPr>
          <p:nvPr>
            <p:ph type="subTitle" idx="1"/>
          </p:nvPr>
        </p:nvSpPr>
        <p:spPr>
          <a:xfrm>
            <a:off x="2133600" y="3356992"/>
            <a:ext cx="6172200" cy="685800"/>
          </a:xfrm>
        </p:spPr>
        <p:txBody>
          <a:bodyPr>
            <a:normAutofit fontScale="85000" lnSpcReduction="20000"/>
          </a:bodyPr>
          <a:lstStyle/>
          <a:p>
            <a:r>
              <a:rPr lang="ru-RU" sz="2800" dirty="0" smtClean="0"/>
              <a:t>РЕПЛИКАЦИЯ ИЛИ ТИРАЖИРОВАНИЕ?</a:t>
            </a:r>
            <a:endParaRPr lang="ru-RU" sz="2800" dirty="0"/>
          </a:p>
        </p:txBody>
      </p:sp>
    </p:spTree>
    <p:extLst>
      <p:ext uri="{BB962C8B-B14F-4D97-AF65-F5344CB8AC3E}">
        <p14:creationId xmlns:p14="http://schemas.microsoft.com/office/powerpoint/2010/main" val="3714166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856984" cy="3672408"/>
          </a:xfrm>
        </p:spPr>
        <p:txBody>
          <a:bodyPr anchor="t"/>
          <a:lstStyle/>
          <a:p>
            <a:pPr algn="just"/>
            <a:r>
              <a:rPr lang="ru-RU" sz="2000" dirty="0" smtClean="0"/>
              <a:t>Р</a:t>
            </a:r>
            <a:r>
              <a:rPr lang="ru-RU" sz="2000" dirty="0" smtClean="0">
                <a:effectLst/>
              </a:rPr>
              <a:t>епликация является </a:t>
            </a:r>
            <a:r>
              <a:rPr lang="ru-RU" sz="2000" dirty="0">
                <a:effectLst/>
              </a:rPr>
              <a:t>очень эффективным способом тиражирования данных, но она не является единственной стратегией тиражирования </a:t>
            </a:r>
            <a:r>
              <a:rPr lang="ru-RU" sz="2000" dirty="0" smtClean="0">
                <a:effectLst/>
              </a:rPr>
              <a:t>данных. Бурное </a:t>
            </a:r>
            <a:r>
              <a:rPr lang="ru-RU" sz="2000" dirty="0">
                <a:effectLst/>
              </a:rPr>
              <a:t>развитие мобильных устройств привело к появлению, например, такой новой технологии синхронизации данных как </a:t>
            </a:r>
            <a:r>
              <a:rPr lang="ru-RU" sz="2000" dirty="0" err="1">
                <a:effectLst/>
              </a:rPr>
              <a:t>Microsoft</a:t>
            </a:r>
            <a:r>
              <a:rPr lang="ru-RU" sz="2000" dirty="0">
                <a:effectLst/>
              </a:rPr>
              <a:t> </a:t>
            </a:r>
            <a:r>
              <a:rPr lang="ru-RU" sz="2000" dirty="0" err="1">
                <a:effectLst/>
              </a:rPr>
              <a:t>Synchronization</a:t>
            </a:r>
            <a:r>
              <a:rPr lang="ru-RU" sz="2000" dirty="0">
                <a:effectLst/>
              </a:rPr>
              <a:t> </a:t>
            </a:r>
            <a:r>
              <a:rPr lang="ru-RU" sz="2000" dirty="0" err="1">
                <a:effectLst/>
              </a:rPr>
              <a:t>Services</a:t>
            </a:r>
            <a:r>
              <a:rPr lang="ru-RU" sz="2000" dirty="0">
                <a:effectLst/>
              </a:rPr>
              <a:t> для ADO.NET. Эта новая служба позволяет синхронизировать данные из разных источников, используя двухуровневую или многоуровневую архитектуру взаимодействия специализированных служб. </a:t>
            </a:r>
            <a:r>
              <a:rPr lang="ru-RU" sz="2000" dirty="0" smtClean="0">
                <a:effectLst/>
              </a:rPr>
              <a:t>Такая </a:t>
            </a:r>
            <a:r>
              <a:rPr lang="ru-RU" sz="2000" dirty="0">
                <a:effectLst/>
              </a:rPr>
              <a:t>архитектура ориентирована в первую очередь на тех мобильных клиентов, которые не имеют гарантированного и надежного подключения по сети к центральному серверу, и которые могут работать какое-то время с локальной копией данных автономно. В данном случае причиной тиражирования данных является необходимость временного кэширования информации на устройстве клиента-подписчика</a:t>
            </a:r>
            <a:r>
              <a:rPr lang="ru-RU" sz="2000" dirty="0" smtClean="0">
                <a:effectLst/>
              </a:rPr>
              <a:t>.</a:t>
            </a:r>
            <a:r>
              <a:rPr lang="ru-RU" sz="2000" dirty="0"/>
              <a:t> </a:t>
            </a:r>
            <a:r>
              <a:rPr lang="ru-RU" sz="2000" dirty="0" smtClean="0"/>
              <a:t/>
            </a:r>
            <a:br>
              <a:rPr lang="ru-RU" sz="2000" dirty="0" smtClean="0"/>
            </a:br>
            <a:r>
              <a:rPr lang="ru-RU" sz="2000" dirty="0" smtClean="0"/>
              <a:t>Таким </a:t>
            </a:r>
            <a:r>
              <a:rPr lang="ru-RU" sz="2000" dirty="0"/>
              <a:t>образом необходимо рассматривать каждый случай индивидуально, анализировать возникшие проблемы и архитектуру системы и основываясь на полученных данных об архитектуре приложения, сети и базы данных выбирать наиболее эффективный способ решения поставленных задач. </a:t>
            </a:r>
          </a:p>
        </p:txBody>
      </p:sp>
    </p:spTree>
    <p:extLst>
      <p:ext uri="{BB962C8B-B14F-4D97-AF65-F5344CB8AC3E}">
        <p14:creationId xmlns:p14="http://schemas.microsoft.com/office/powerpoint/2010/main" val="17005439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2426</TotalTime>
  <Words>1078</Words>
  <Application>Microsoft Office PowerPoint</Application>
  <PresentationFormat>Экран (4:3)</PresentationFormat>
  <Paragraphs>61</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Базовая</vt:lpstr>
      <vt:lpstr>MICROSOFT SQL SERVER</vt:lpstr>
      <vt:lpstr>Репликация типін таңдаудағы негізгі факторлардың бірі жазылушылардың автономдылығының дәрежесі және өзгерісті өзгеріс жасаған түйіннен репликацияға қатысатын басқа барлық түйіндерге жіберудің мүмкін болатын кідірістің шамасы.   SQL Server репликацияның үш түрі бар: жедел түсірілімдер репликациясы, транзакциялар репликациясы және қосылумен репликация. Осы барлық типтердің өз ішкі типтері бар, олардың өз автономлыдық және кідіріс сипаттамалары бар. Автономдылық – деп ДБ репликацияны қамтамасыз ететін механизмдерсіз қолдануды және ДБ басқа жүйелеріне қосылусыз қолдану деп түсіндіріледі. Кідіріс – әртүрлі түйіндерде орналасқан деректер көшірмесінің бірдей болуын анықтауға кететін уақыт. Кідірістің максималды уақыты бизнес-ережелер талаптарымен анықталады.  </vt:lpstr>
      <vt:lpstr>MS SQL Server-де репликация баспалық саланың терминдерін репликация топологиясындағы компоненттерді, яғни баспагер (басып шығарушы), таратушы, жазылушылар, басылымдар, мақалалар және жазылыстарды көрсету үшін қолданады. Бұл терминология MSDN ресми құжаттамаларында ұсынылған. Репликацияны журналдың терминологиясының көмегімен көрсету ыңғайлы: - Журнал баспагері бір немесе бірнеше басылымды шығарады - Басылымдарда мақалалар бар  - Баспагер журналды немесе тікелей таратады немесе таратушыны қолданады - Жазылушылар өздері жазылған басылымдарды алады Реплиацияны түсіну үшін журналмен салыстыру пайдалы болғанмен, SQL Server  репликациясына бұл метафорада көрсетілмеген  мүмкіндіктер кіретінін атап өткен жөн, атап айтсақ, жазылушының  деректер өзгерісін жасай алуы және басылымдардың мақалаларында қосымша өзгерістер еенгізе алу мүмкіндігі. </vt:lpstr>
      <vt:lpstr>Репликация топологиясы  серверлер мен көшірмелер арасындағы қатынастарды анықтайды. Баспагер мен жазылушылар арасында деректерді көшіру және жылжыту үшін жауап беретін репликацияның бірнеше үдерісі (агент деп аталады) бар. </vt:lpstr>
      <vt:lpstr>Баспагер – репликацияның құралдарымен деректерді басқа жерлерде қол жетімді ететін деректер базасының данасы. Баспагердің бір немесе бірнеше басылымы болуы мүмкін. Басылым – бір деректер базасына жататын бір немесе бірнеше мақалалардың жиыны. Бірнеше мақаланы бір репликацияға топтастыру бір блок түрінде репликацияланатын   деректер базасындағы логикалық байланысқан объектілер мен деректердің жиынын көрсетуді жеңілдетеді.  Мақала –деректер базасының басылымға кірген объектісін анықтайды. Басылымда мақалалардың әртүрлі титптері болуы мүмкін, оның ішінде кестелер, көріністер, сақтаулы процедуралар және т.б. объектілер. Егер кестелер мақала түрінде жарияланатын болса, онда жазылушыларға жіберілетін деректердің бағандар мен жолдарының санын шектеу үшін сүзгіні (фильтр) қолдануға болады.   </vt:lpstr>
      <vt:lpstr>Таратушы – бір немесе бірнеше баспагермен байланысқан репликацияның арнайы деректерінің қоймасы ретінде әрекет ететін деректер басзасының объектісі. Әрбір таратушы жеке таратушыда орналасқан бір деректер базасымен (таратушының деректер базасы деп аталады) байланысқан. Таратушының деректер базасы репликация күйі туралы ақпаратты, басылымның метадеректерін сақтайды және кейде деректерді баспагерден жазылушыларға жылжыту үшін кезек ретінде қызмет етеді.   Жазылушылар – репликацияланған деректерді алатын және деректерді бірнеше баспагерлерден және басылымдардан ала алатын деректер базасының объектісі. Таңдалған репликация типіне байланысты жазылушы деректердің өзгерісін баспагерге жібере алады немесе бұл деректерді басқа жазылушыларға қайта басып шығара алады.</vt:lpstr>
      <vt:lpstr>Басылым — бір деректер базасына жататын бір немесе бірнеше мақалалардың жиыны. Бірнеше мақаланы бір репликацияға топтастыру бір блок түрінде репликацияланатын   деректер базасындағы логикалық байланысқан объектілер мен деректердің жиынын көрсетуді жеңілдетеді.  Жазылым — бұл жазылушыға басылымның ккөшірмесін жеткізуге сұраныс. Жазылу қандай басылым, қайда және қашан алынатынын анықтайды. Жазылудың екі типі бар: мәжбүрлік және сұраныс бойынша.  Репликацияны түсіну үшін журналмен салыстыру пайдалы болғанмен, SQL Server  репликациясына бұл метафорада көрсетілмеген  мүмкіндіктер кіретінін атап өткен жөн, атап айтсақ, жазылушының  деректер өзгерісін жасай алуы және баспагердің басылымдар мақалаларында қосымша өзгерістер енгізе алу мүмкіндігі.</vt:lpstr>
      <vt:lpstr>MICROSOFT SQL SERVER</vt:lpstr>
      <vt:lpstr>Репликациялар транзакциясы басылымның объектілері мен ДБ деректерінің жедел түсірілімін жасаудан бастайды. Бастапқы жедел түсірілім құрылғанан соң, баспагердегі келесі деректер мен сұлбалардың өзгерістері жазылушыларға ешбір кедергісіз (реалды уақытта) жеткізіледі. Деректер өзгерістері жазылушыларда да сол ретпен баспагерде орындалған транзакция шеңберінде қолданылады. Сондықтан, басылым шеңберінде транзакциялар үйлесімділігіне кепілдік берілед.  Транзакция басылымдарына жазылушылар тек оқу үшін ғана қол жетімді, себебі өзгерістер кері қарай баспагерге таратылмайды. Бірақ, транзакция реплиациясы жазылушыда жаңартулар жасауға болатын мүмкіндіктер береді.</vt:lpstr>
      <vt:lpstr>Транзакция репликациясы серверлік ортада қолданылады және келесі жағдайларда жарамды:</vt:lpstr>
      <vt:lpstr>Репликация слиянием, как и репликация транзакций, как правило, начинается с моментального снимка объектов и данных базы данных публикации. Последующие изменения данных и схемы, произведенные на стороне издателя и подписчиков, отслеживаются при помощи триггеров. Подписчик синхронизируется с издателем при подключении к сети и обменивается с ним всеми строками, которые изменились со времени последней синхронизации издателя и подписчика.  Репликация слиянием позволяет различным узлам работать автономно, и позднее выполнить слияние обновлений в единый результат. Поскольку обновления выполняются на нескольких узлах, одни и те же данные могут быть обновлены издателем и несколькими подписчиками. Поэтому при слиянии обновлений могут возникать конфликты, и репликация слиянием предоставляет несколько способов обработки конфликтов.</vt:lpstr>
      <vt:lpstr>Как правило, репликация слиянием применяется в средах «сервер-клиент». Репликация слиянием подходит для любой из следующих ситуаций:</vt:lpstr>
      <vt:lpstr>Репликация моментальных снимков распространяет данные точно в том виде, в котором они были представлены в определенный момент времени, и не контролирует обновления этих данных. Во время синхронизации формируется моментальный снимок и отсылается подписчикам целиком.  Репликация моментальных снимков создает более низкую непрерывную нагрузку на издателе, чем репликация транзакций, поскольку добавочные изменения не отслеживаются. Однако если реплицируемый набор данных очень большой, для создания и применения моментального снимка потребуется значительное количество ресурсов. Стоит рассмотреть общий размер набора данных и частоту изменений данных при оценке необходимости использования репликации моментальных снимков.</vt:lpstr>
      <vt:lpstr>Использование репликации моментальных снимков самой по себе наиболее приемлемо, когда выполняется одно или несколько следующих условий:  </vt:lpstr>
      <vt:lpstr>MICROSOFT SQL SERVER</vt:lpstr>
      <vt:lpstr>Репликация деректердің өзгеруі мен таратылуын бақылаумен байланысты тапсырмаларын орындау үшін агенттер деп атайтын көптеген жекелеген бағдармаларды қолданады. Бұл бағдарламалар MS SQL Server репликациясында басты рөл ойнайды. Әрбір агент репликацияның белгілі бір бөлігіне жауапты. Бастапқы берілгені бойынша репликация агенттері  SQL Server агенті жоспарлаған  тапсырмалар сияқты орындалады, әрі тапсырмаларды орындау үшін SQL Server агенті іске қосылған болуы керек. Репликация агенттері командалық жолдан немесе RMO (Replication Management Objects) объектілерін қолданатын қосымшалармен іске қосылуы мүмкін. Репликация агенттері SQL Server  репликация мониторингінен және SQL Server Management Studio басқарылады.</vt:lpstr>
      <vt:lpstr>SQL Server агенті  репликацияда қолданылатын агенттердің жұмысын орналастыру және жоспарлау үшін, сонымен қатар репликация агенттерін іске қосудың қарапайым тәсілін ұсынады. SQL Server агенті сонымен қатар, репликациядан тыстағы операцияларды басқарады және орындалған операцияларға бақылау жасайды.    Жедел түсірілімдер агенті барлық типті репликациялармен қолданылады. Ол жарияланған кестелер бастапқы деректердің сұлбалары мен файдарын және басқа объектілерді жасайды, жедел түсірілімдер файлын сақтайды, таратышының ДБ синхронизациялар туралы мәліметтерді жазады. Жедел түсірілімдер агенті таратушыда орындалады.   </vt:lpstr>
      <vt:lpstr>Журналды оқу агенті транзакция репликациясымен қолданылады. Ол репликация үшін белгіленген транзакцияларды транзакциялар журналынан баспагерге таратушының ДБ жылжытады. Транзакция репликациясын қолданып жарияланған әрбір ДБ өз журналды оқу агенті бар, ол таратушыда орындалады және баспагерге қосылған.    Таратушы агенті  жедел түсірілімдер репликациясы мен транзация репликациясымен қолданылады. Ол бастапқы жедел түсірілімді жазылушыға қолданып, және таратушының ДБ ұсталып қалған транзакцияларды жазылушыларға жылжытады. Таратушы агенті таратушыда немесе күштелген жазылымдар немесе  сұраныс бойынша жазылымдар үшін орындалады.</vt:lpstr>
      <vt:lpstr>Қосылу (бірігу) агенті қосылу реплиакациясы қолданады. Ол бастапқы жедел түсірілімді жазылушыға қолданып, сол сияқты деректердің пайда болған  қосымша өзгерістерін жылжытады және үйлестіреді. Қосылу агенті немесе күштелген жазылымдар үшін таратушыда  немесе  сұраныс бойынша жазылымдар үшін жазылушыда орындалады.   Оқу агенті кезектер транзакция репликациялары үшін кезектер көмегімен жаңарту параметрімен қолданылады. Агент таратушыда орындалып, жазылушыда жасалған өзгерістерді кері баспагерге жылжытады. Таратушы агентпен қосылу агентінен айырмашылығы таратушының қандай да бір берілген ДБ барлық баспагерлері мен басылымдарына қызмет ететін кезекті оқу агентінің тек бір ғана  данасы болады. </vt:lpstr>
      <vt:lpstr>MICROSOFT SQL SERVER</vt:lpstr>
      <vt:lpstr>1. При шифровании соединения между компьютерами, занятыми в топологии репликации, необходимо использовать общепризнанную стандартную технологию, такую как виртуальная частная сеть (VPN), протокол безопасных соединений (SSL) или IP-безопасность (IPSEC). 2. При запуске каждого агента репликации необходимо использовать новую учетную запись Windows, а в отношении всех соединений агента репликации применять проверку подлинности Windows. 3. Предоставляйте каждому из агентов только те разрешения, которые необходимы.  4. Убедитесь в том, что все учетные записи агента слияния и агента распространителя находятся в списке доступа к публикации (PAL). 5.Учетным записям в списке доступа к публикации необходимо предоставлять только те разрешения, которые им необходимы для выполнения задач репликации. Не добавляйте в фиксированные серверные роли имена входа, которые не требуются для репликации. 6. Настройте хранилище моментального снимка таким образом, чтобы оно было доступно для записи агенту моментальных снимков. 7. В случае подписок по запросу используйте в качестве папки моментальных снимков общий сетевой ресурс, а не локальную папку.</vt:lpstr>
      <vt:lpstr>MICROSOFT SQL SERVER</vt:lpstr>
      <vt:lpstr>Репликация является очень эффективным способом тиражирования данных, но она не является единственной стратегией тиражирования данных. Бурное развитие мобильных устройств привело к появлению, например, такой новой технологии синхронизации данных как Microsoft Synchronization Services для ADO.NET. Эта новая служба позволяет синхронизировать данные из разных источников, используя двухуровневую или многоуровневую архитектуру взаимодействия специализированных служб. Такая архитектура ориентирована в первую очередь на тех мобильных клиентов, которые не имеют гарантированного и надежного подключения по сети к центральному серверу, и которые могут работать какое-то время с локальной копией данных автономно. В данном случае причиной тиражирования данных является необходимость временного кэширования информации на устройстве клиента-подписчика.  Таким образом необходимо рассматривать каждый случай индивидуально, анализировать возникшие проблемы и архитектуру системы и основываясь на полученных данных об архитектуре приложения, сети и базы данных выбирать наиболее эффективный способ решения поставленных задач. </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Ghbdtn</dc:title>
  <dc:creator>Ray</dc:creator>
  <cp:lastModifiedBy>Indira</cp:lastModifiedBy>
  <cp:revision>129</cp:revision>
  <dcterms:created xsi:type="dcterms:W3CDTF">2012-11-22T14:46:52Z</dcterms:created>
  <dcterms:modified xsi:type="dcterms:W3CDTF">2020-04-10T04:24:32Z</dcterms:modified>
</cp:coreProperties>
</file>